
<file path=[Content_Types].xml><?xml version="1.0" encoding="utf-8"?>
<Types xmlns="http://schemas.openxmlformats.org/package/2006/content-types">
  <Default Extension="png" ContentType="image/png"/>
  <Default Extension="mov" ContentType="video/quicktime"/>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84"/>
  </p:notesMasterIdLst>
  <p:sldIdLst>
    <p:sldId id="360" r:id="rId3"/>
    <p:sldId id="354" r:id="rId4"/>
    <p:sldId id="355" r:id="rId5"/>
    <p:sldId id="371" r:id="rId6"/>
    <p:sldId id="376" r:id="rId7"/>
    <p:sldId id="379" r:id="rId8"/>
    <p:sldId id="380" r:id="rId9"/>
    <p:sldId id="381" r:id="rId10"/>
    <p:sldId id="377" r:id="rId11"/>
    <p:sldId id="256" r:id="rId12"/>
    <p:sldId id="265" r:id="rId13"/>
    <p:sldId id="378" r:id="rId14"/>
    <p:sldId id="266" r:id="rId15"/>
    <p:sldId id="362" r:id="rId16"/>
    <p:sldId id="359" r:id="rId17"/>
    <p:sldId id="268" r:id="rId18"/>
    <p:sldId id="269" r:id="rId19"/>
    <p:sldId id="337" r:id="rId20"/>
    <p:sldId id="270" r:id="rId21"/>
    <p:sldId id="291" r:id="rId22"/>
    <p:sldId id="383" r:id="rId23"/>
    <p:sldId id="364" r:id="rId24"/>
    <p:sldId id="274" r:id="rId25"/>
    <p:sldId id="275" r:id="rId26"/>
    <p:sldId id="413" r:id="rId27"/>
    <p:sldId id="365" r:id="rId28"/>
    <p:sldId id="385" r:id="rId29"/>
    <p:sldId id="280" r:id="rId30"/>
    <p:sldId id="340" r:id="rId31"/>
    <p:sldId id="386" r:id="rId32"/>
    <p:sldId id="281" r:id="rId33"/>
    <p:sldId id="295" r:id="rId34"/>
    <p:sldId id="384" r:id="rId35"/>
    <p:sldId id="297" r:id="rId36"/>
    <p:sldId id="387" r:id="rId37"/>
    <p:sldId id="388" r:id="rId38"/>
    <p:sldId id="399" r:id="rId39"/>
    <p:sldId id="389" r:id="rId40"/>
    <p:sldId id="400" r:id="rId41"/>
    <p:sldId id="392" r:id="rId42"/>
    <p:sldId id="403" r:id="rId43"/>
    <p:sldId id="404" r:id="rId44"/>
    <p:sldId id="405" r:id="rId45"/>
    <p:sldId id="285" r:id="rId46"/>
    <p:sldId id="366" r:id="rId47"/>
    <p:sldId id="298" r:id="rId48"/>
    <p:sldId id="290" r:id="rId49"/>
    <p:sldId id="372" r:id="rId50"/>
    <p:sldId id="301" r:id="rId51"/>
    <p:sldId id="406" r:id="rId52"/>
    <p:sldId id="303" r:id="rId53"/>
    <p:sldId id="304" r:id="rId54"/>
    <p:sldId id="407" r:id="rId55"/>
    <p:sldId id="408" r:id="rId56"/>
    <p:sldId id="410" r:id="rId57"/>
    <p:sldId id="368" r:id="rId58"/>
    <p:sldId id="309" r:id="rId59"/>
    <p:sldId id="302" r:id="rId60"/>
    <p:sldId id="310" r:id="rId61"/>
    <p:sldId id="311" r:id="rId62"/>
    <p:sldId id="312" r:id="rId63"/>
    <p:sldId id="313" r:id="rId64"/>
    <p:sldId id="314" r:id="rId65"/>
    <p:sldId id="411" r:id="rId66"/>
    <p:sldId id="369" r:id="rId67"/>
    <p:sldId id="318" r:id="rId68"/>
    <p:sldId id="321" r:id="rId69"/>
    <p:sldId id="363" r:id="rId70"/>
    <p:sldId id="332" r:id="rId71"/>
    <p:sldId id="333" r:id="rId72"/>
    <p:sldId id="323" r:id="rId73"/>
    <p:sldId id="319" r:id="rId74"/>
    <p:sldId id="336" r:id="rId75"/>
    <p:sldId id="324" r:id="rId76"/>
    <p:sldId id="331" r:id="rId77"/>
    <p:sldId id="370" r:id="rId78"/>
    <p:sldId id="327" r:id="rId79"/>
    <p:sldId id="328" r:id="rId80"/>
    <p:sldId id="276" r:id="rId81"/>
    <p:sldId id="330" r:id="rId82"/>
    <p:sldId id="412" r:id="rId83"/>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54"/>
            <p14:sldId id="355"/>
            <p14:sldId id="371"/>
            <p14:sldId id="376"/>
            <p14:sldId id="379"/>
            <p14:sldId id="380"/>
            <p14:sldId id="381"/>
            <p14:sldId id="377"/>
            <p14:sldId id="256"/>
            <p14:sldId id="265"/>
            <p14:sldId id="378"/>
            <p14:sldId id="266"/>
            <p14:sldId id="362"/>
            <p14:sldId id="359"/>
          </p14:sldIdLst>
        </p14:section>
        <p14:section name="select()" id="{742796F6-4AC2-40D6-9862-8EA797D6A928}">
          <p14:sldIdLst>
            <p14:sldId id="268"/>
            <p14:sldId id="269"/>
            <p14:sldId id="337"/>
            <p14:sldId id="270"/>
            <p14:sldId id="291"/>
            <p14:sldId id="383"/>
            <p14:sldId id="364"/>
            <p14:sldId id="274"/>
            <p14:sldId id="275"/>
            <p14:sldId id="413"/>
            <p14:sldId id="365"/>
            <p14:sldId id="385"/>
          </p14:sldIdLst>
        </p14:section>
        <p14:section name="filter" id="{8CE85830-1EBC-4B15-A9C0-3C5DD3DA008A}">
          <p14:sldIdLst>
            <p14:sldId id="280"/>
            <p14:sldId id="340"/>
            <p14:sldId id="386"/>
            <p14:sldId id="281"/>
            <p14:sldId id="295"/>
            <p14:sldId id="384"/>
            <p14:sldId id="297"/>
            <p14:sldId id="387"/>
            <p14:sldId id="388"/>
            <p14:sldId id="399"/>
            <p14:sldId id="389"/>
            <p14:sldId id="400"/>
            <p14:sldId id="392"/>
            <p14:sldId id="403"/>
            <p14:sldId id="404"/>
            <p14:sldId id="405"/>
            <p14:sldId id="285"/>
            <p14:sldId id="366"/>
            <p14:sldId id="298"/>
            <p14:sldId id="290"/>
            <p14:sldId id="372"/>
          </p14:sldIdLst>
        </p14:section>
        <p14:section name="arrange" id="{8168BACF-403C-4723-B5F3-875FAE6C5A39}">
          <p14:sldIdLst>
            <p14:sldId id="301"/>
            <p14:sldId id="406"/>
            <p14:sldId id="303"/>
            <p14:sldId id="304"/>
            <p14:sldId id="407"/>
            <p14:sldId id="408"/>
            <p14:sldId id="410"/>
            <p14:sldId id="368"/>
          </p14:sldIdLst>
        </p14:section>
        <p14:section name="pipe" id="{7561AE8B-0928-4B40-9E7D-8496CE581DA5}">
          <p14:sldIdLst>
            <p14:sldId id="309"/>
            <p14:sldId id="302"/>
            <p14:sldId id="310"/>
            <p14:sldId id="311"/>
            <p14:sldId id="312"/>
            <p14:sldId id="313"/>
            <p14:sldId id="314"/>
            <p14:sldId id="411"/>
            <p14:sldId id="369"/>
            <p14:sldId id="318"/>
            <p14:sldId id="321"/>
          </p14:sldIdLst>
        </p14:section>
        <p14:section name="Deriving Data" id="{0D4867BF-EED7-4685-8E9E-05EB8516C8B7}">
          <p14:sldIdLst>
            <p14:sldId id="363"/>
            <p14:sldId id="332"/>
            <p14:sldId id="333"/>
            <p14:sldId id="323"/>
          </p14:sldIdLst>
        </p14:section>
        <p14:section name="mutate" id="{5194B3A8-23FC-4B47-AFA1-13F0F45CB06C}">
          <p14:sldIdLst>
            <p14:sldId id="319"/>
            <p14:sldId id="336"/>
            <p14:sldId id="324"/>
            <p14:sldId id="331"/>
            <p14:sldId id="370"/>
            <p14:sldId id="327"/>
            <p14:sldId id="328"/>
            <p14:sldId id="276"/>
            <p14:sldId id="330"/>
            <p14:sldId id="412"/>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8DD5"/>
    <a:srgbClr val="8DB4E2"/>
    <a:srgbClr val="D9D9D9"/>
    <a:srgbClr val="A6A6A6"/>
    <a:srgbClr val="E6B9B8"/>
    <a:srgbClr val="D99694"/>
    <a:srgbClr val="A4C16B"/>
    <a:srgbClr val="BED395"/>
    <a:srgbClr val="376092"/>
    <a:srgbClr val="82A5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55" autoAdjust="0"/>
    <p:restoredTop sz="94091" autoAdjust="0"/>
  </p:normalViewPr>
  <p:slideViewPr>
    <p:cSldViewPr snapToGrid="0">
      <p:cViewPr>
        <p:scale>
          <a:sx n="51" d="100"/>
          <a:sy n="51" d="100"/>
        </p:scale>
        <p:origin x="832" y="480"/>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59621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b="0" i="0" u="none" strike="noStrike" cap="none" dirty="0">
                <a:solidFill>
                  <a:srgbClr val="000000"/>
                </a:solidFill>
                <a:latin typeface="Arial"/>
                <a:ea typeface="Arial"/>
                <a:cs typeface="Arial"/>
                <a:sym typeface="Arial"/>
              </a:rPr>
              <a:t>Getting your data into this format requires some upfront work, but that work pays off in the long term. Once you have tidy data and the tidy tools provided by packages in the </a:t>
            </a:r>
            <a:r>
              <a:rPr lang="en-US" sz="600" b="0" i="0" u="none" strike="noStrike" cap="none" dirty="0" err="1">
                <a:solidFill>
                  <a:srgbClr val="000000"/>
                </a:solidFill>
                <a:latin typeface="Arial"/>
                <a:ea typeface="Arial"/>
                <a:cs typeface="Arial"/>
                <a:sym typeface="Arial"/>
              </a:rPr>
              <a:t>tidyverse</a:t>
            </a:r>
            <a:r>
              <a:rPr lang="en-US" sz="600" b="0" i="0" u="none" strike="noStrike" cap="none" dirty="0">
                <a:solidFill>
                  <a:srgbClr val="000000"/>
                </a:solidFill>
                <a:latin typeface="Arial"/>
                <a:ea typeface="Arial"/>
                <a:cs typeface="Arial"/>
                <a:sym typeface="Arial"/>
              </a:rPr>
              <a:t>, you will spend much less time munging data from one representation to another, allowing you to spend more time on the analytic questions at hand. The dplyr package provides functions that begin this process, they help you carve, expand, and collapse data.</a:t>
            </a:r>
          </a:p>
          <a:p>
            <a:pPr marL="0" indent="0">
              <a:lnSpc>
                <a:spcPct val="115000"/>
              </a:lnSpc>
              <a:buClr>
                <a:schemeClr val="dk1"/>
              </a:buClr>
              <a:buNone/>
            </a:pPr>
            <a:endParaRPr lang="en-US" sz="600" b="0" i="0" u="none" strike="noStrike" cap="none" dirty="0">
              <a:solidFill>
                <a:srgbClr val="000000"/>
              </a:solidFill>
              <a:latin typeface="Arial"/>
              <a:ea typeface="Arial"/>
              <a:cs typeface="Arial"/>
              <a:sym typeface="Arial"/>
            </a:endParaRPr>
          </a:p>
          <a:p>
            <a:pPr marL="0" indent="0">
              <a:lnSpc>
                <a:spcPct val="115000"/>
              </a:lnSpc>
              <a:buClr>
                <a:schemeClr val="dk1"/>
              </a:buClr>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dirty="0" smtClean="0"/>
              <a:t>What do I mean by a grammar for transforming data.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dirty="0" smtClean="0"/>
              <a:t>Dplyr facilitates data manipulation by providing a set</a:t>
            </a:r>
            <a:r>
              <a:rPr lang="en-US" sz="800" baseline="0" dirty="0" smtClean="0"/>
              <a:t> of verbs that operate on </a:t>
            </a:r>
            <a:r>
              <a:rPr lang="en-US" sz="800" dirty="0" smtClean="0"/>
              <a:t>data using a consistent syntax and that solve the most common data manipulation challenges that we face in data analysis in general and in clinical data science more</a:t>
            </a:r>
            <a:r>
              <a:rPr lang="en-US" sz="800" baseline="0" dirty="0" smtClean="0"/>
              <a:t> specifically.</a:t>
            </a:r>
            <a:endParaRPr lang="en-US" sz="2800" dirty="0" smtClean="0">
              <a:latin typeface="Calibri"/>
              <a:ea typeface="Calibri"/>
              <a:cs typeface="Calibri"/>
              <a:sym typeface="Calibri"/>
            </a:endParaRPr>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63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One of the major advantages of using dplyr functions in your data analysis</a:t>
            </a:r>
            <a:r>
              <a:rPr lang="en-US" baseline="0" dirty="0" smtClean="0"/>
              <a:t> </a:t>
            </a:r>
            <a:r>
              <a:rPr lang="en-US" dirty="0" smtClean="0"/>
              <a:t>is that dplyr functions all use a common syntax, which makes them easier to learn. </a:t>
            </a:r>
          </a:p>
          <a:p>
            <a:pPr marL="0" indent="0">
              <a:buNone/>
            </a:pPr>
            <a:endParaRPr lang="en-US" dirty="0" smtClean="0"/>
          </a:p>
          <a:p>
            <a:pPr marL="0" indent="0">
              <a:buNone/>
            </a:pPr>
            <a:r>
              <a:rPr lang="en-US" dirty="0" smtClean="0"/>
              <a:t>Each one will take a</a:t>
            </a:r>
            <a:r>
              <a:rPr lang="en-US" baseline="0" dirty="0" smtClean="0"/>
              <a:t> data frame as the first argument, and there will then be other arguments that basically serve as instructions to the function on how to operate on the data frame.</a:t>
            </a:r>
          </a:p>
          <a:p>
            <a:pPr marL="0" indent="0">
              <a:buNone/>
            </a:pPr>
            <a:endParaRPr lang="en-US" baseline="0" dirty="0" smtClean="0"/>
          </a:p>
          <a:p>
            <a:pPr marL="0" indent="0">
              <a:buNone/>
            </a:pPr>
            <a:r>
              <a:rPr lang="en-US" baseline="0" dirty="0" smtClean="0"/>
              <a:t>And by arguments I mean options that we can set within the function that will determine how that function will work</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smtClean="0"/>
              <a:t>The first</a:t>
            </a:r>
            <a:r>
              <a:rPr lang="en-US" baseline="0" dirty="0" smtClean="0"/>
              <a:t> set of functions we will explore will be ones whose primary goal is to isolate the data of interest from a large pile of other data.</a:t>
            </a: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We will start with three functions that are handy ways to find the data you’re interested in the large laboratory datasets regularly dumped on you. Reducing a data set to a subset of columns and/or rows are common operations in data analysis, particularly on the path to answering a specific set of questions about a data set.</a:t>
            </a:r>
            <a:endParaRPr lang="en-US"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1574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slowly, with the select function</a:t>
            </a:r>
            <a:r>
              <a:rPr lang="en-US" dirty="0" smtClean="0"/>
              <a:t>. It’s </a:t>
            </a:r>
            <a:r>
              <a:rPr lang="en-US" dirty="0"/>
              <a:t>not uncommon to get datasets with hundreds or even thousands of variables. In this case, the first challenge is often narrowing in on the variables you’re actually interested in. select() allows you to rapidly zoom in on a useful subset using operations based on the names of the variables.</a:t>
            </a:r>
            <a:endParaRPr dirty="0"/>
          </a:p>
          <a:p>
            <a:pPr marL="0" indent="0">
              <a:buNone/>
            </a:pPr>
            <a:endParaRPr dirty="0"/>
          </a:p>
          <a:p>
            <a:pPr marL="0" indent="0">
              <a:buNone/>
            </a:pPr>
            <a:endParaRPr dirty="0"/>
          </a:p>
        </p:txBody>
      </p:sp>
      <p:sp>
        <p:nvSpPr>
          <p:cNvPr id="159" name="Google Shape;159;p1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Select does one thing but does it well. It extracts columns of your choosing from a data frame and returns these columns as a new data frame. In the output, you will wind up with </a:t>
            </a:r>
            <a:r>
              <a:rPr lang="en-US" sz="1100" dirty="0" smtClean="0">
                <a:solidFill>
                  <a:schemeClr val="dk1"/>
                </a:solidFill>
                <a:latin typeface="Calibri"/>
                <a:ea typeface="Calibri"/>
                <a:cs typeface="Calibri"/>
                <a:sym typeface="Calibri"/>
              </a:rPr>
              <a:t>all </a:t>
            </a:r>
            <a:r>
              <a:rPr lang="en-US" sz="1100" dirty="0">
                <a:solidFill>
                  <a:schemeClr val="dk1"/>
                </a:solidFill>
                <a:latin typeface="Calibri"/>
                <a:ea typeface="Calibri"/>
                <a:cs typeface="Calibri"/>
                <a:sym typeface="Calibri"/>
              </a:rPr>
              <a:t>the rows that you started </a:t>
            </a:r>
            <a:r>
              <a:rPr lang="en-US" sz="1100" dirty="0" smtClean="0">
                <a:solidFill>
                  <a:schemeClr val="dk1"/>
                </a:solidFill>
                <a:latin typeface="Calibri"/>
                <a:ea typeface="Calibri"/>
                <a:cs typeface="Calibri"/>
                <a:sym typeface="Calibri"/>
              </a:rPr>
              <a:t>with and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"data".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In it’s simplest form, those additional arguments will just be the names of the columns that you want to select.  However, in very wide datasets, writing out the names of the columns you want can sometimes be laborious. It doesn’t scale well. That’s why the developers of the dplyr function have added several convenience functions that can more succinctly identify the columns you want. We’ll cover that after the next exercise.</a:t>
            </a:r>
            <a:endParaRPr sz="600" dirty="0">
              <a:solidFill>
                <a:schemeClr val="dk1"/>
              </a:solidFill>
              <a:latin typeface="Calibri"/>
              <a:ea typeface="Calibri"/>
              <a:cs typeface="Calibri"/>
              <a:sym typeface="Calibri"/>
            </a:endParaRPr>
          </a:p>
          <a:p>
            <a:pPr marL="0" indent="0">
              <a:buNone/>
            </a:pPr>
            <a:endParaRPr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8726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None/>
            </a:pPr>
            <a:r>
              <a:rPr lang="en-US" sz="600" dirty="0">
                <a:solidFill>
                  <a:schemeClr val="dk1"/>
                </a:solidFill>
                <a:latin typeface="Calibri"/>
                <a:ea typeface="Calibri"/>
                <a:cs typeface="Calibri"/>
                <a:sym typeface="Calibri"/>
              </a:rPr>
              <a:t>Let’s take a look at the orders data frame that we loaded earlier in the lesson, for example.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 select statement will take the data frame </a:t>
            </a:r>
            <a:r>
              <a:rPr lang="en-US" sz="600" dirty="0" smtClean="0">
                <a:solidFill>
                  <a:schemeClr val="dk1"/>
                </a:solidFill>
                <a:latin typeface="Calibri"/>
                <a:ea typeface="Calibri"/>
                <a:cs typeface="Calibri"/>
                <a:sym typeface="Calibri"/>
              </a:rPr>
              <a:t>‘</a:t>
            </a:r>
            <a:r>
              <a:rPr lang="en-US" sz="8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and return a new data frame that only has the columns </a:t>
            </a:r>
            <a:r>
              <a:rPr lang="en-US" sz="600" dirty="0" smtClean="0">
                <a:solidFill>
                  <a:schemeClr val="dk1"/>
                </a:solidFill>
                <a:latin typeface="Calibri"/>
                <a:ea typeface="Calibri"/>
                <a:cs typeface="Calibri"/>
                <a:sym typeface="Calibri"/>
              </a:rPr>
              <a:t>`</a:t>
            </a:r>
            <a:r>
              <a:rPr lang="en-US" sz="600" dirty="0" err="1" smtClean="0">
                <a:solidFill>
                  <a:schemeClr val="dk1"/>
                </a:solidFill>
                <a:latin typeface="Calibri"/>
                <a:ea typeface="Calibri"/>
                <a:cs typeface="Calibri"/>
                <a:sym typeface="Calibri"/>
              </a:rPr>
              <a:t>mrn</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and </a:t>
            </a:r>
            <a:r>
              <a:rPr lang="en-US" sz="600" dirty="0" smtClean="0">
                <a:solidFill>
                  <a:schemeClr val="dk1"/>
                </a:solidFill>
                <a:latin typeface="Calibri"/>
                <a:ea typeface="Calibri"/>
                <a:cs typeface="Calibri"/>
                <a:sym typeface="Calibri"/>
              </a:rPr>
              <a:t>`</a:t>
            </a:r>
            <a:r>
              <a:rPr lang="en-US" sz="600" dirty="0" err="1" smtClean="0">
                <a:solidFill>
                  <a:schemeClr val="dk1"/>
                </a:solidFill>
                <a:latin typeface="Calibri"/>
                <a:ea typeface="Calibri"/>
                <a:cs typeface="Calibri"/>
                <a:sym typeface="Calibri"/>
              </a:rPr>
              <a:t>last_name</a:t>
            </a:r>
            <a:r>
              <a:rPr lang="en-US" sz="600" dirty="0" smtClean="0">
                <a:solidFill>
                  <a:schemeClr val="dk1"/>
                </a:solidFill>
                <a:latin typeface="Calibri"/>
                <a:ea typeface="Calibri"/>
                <a:cs typeface="Calibri"/>
                <a:sym typeface="Calibri"/>
              </a:rPr>
              <a:t>`. </a:t>
            </a:r>
          </a:p>
          <a:p>
            <a:pPr marL="0" indent="0">
              <a:lnSpc>
                <a:spcPct val="115000"/>
              </a:lnSpc>
              <a:buClr>
                <a:schemeClr val="dk1"/>
              </a:buClr>
              <a:buNone/>
            </a:pPr>
            <a:r>
              <a:rPr lang="en-US" sz="600" dirty="0" smtClean="0">
                <a:solidFill>
                  <a:schemeClr val="dk1"/>
                </a:solidFill>
                <a:latin typeface="Calibri"/>
                <a:ea typeface="Calibri"/>
                <a:cs typeface="Calibri"/>
                <a:sym typeface="Calibri"/>
              </a:rPr>
              <a:t>You </a:t>
            </a:r>
            <a:r>
              <a:rPr lang="en-US" sz="600" dirty="0">
                <a:solidFill>
                  <a:schemeClr val="dk1"/>
                </a:solidFill>
                <a:latin typeface="Calibri"/>
                <a:ea typeface="Calibri"/>
                <a:cs typeface="Calibri"/>
                <a:sym typeface="Calibri"/>
              </a:rPr>
              <a:t>could list as many or as few column names as you want in the select function, it will bring back everything you list.</a:t>
            </a:r>
            <a:endParaRPr sz="600" dirty="0">
              <a:solidFill>
                <a:schemeClr val="dk1"/>
              </a:solidFill>
              <a:latin typeface="Calibri"/>
              <a:ea typeface="Calibri"/>
              <a:cs typeface="Calibri"/>
              <a:sym typeface="Calibri"/>
            </a:endParaRP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if you were to use the code above, the </a:t>
            </a:r>
            <a:r>
              <a:rPr lang="en-US" sz="600" dirty="0" err="1" smtClean="0">
                <a:solidFill>
                  <a:schemeClr val="dk1"/>
                </a:solidFill>
                <a:latin typeface="Calibri"/>
                <a:ea typeface="Calibri"/>
                <a:cs typeface="Calibri"/>
                <a:sym typeface="Calibri"/>
              </a:rPr>
              <a:t>covid_testing</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data frame would be accepted as input and a subset of it, the </a:t>
            </a:r>
            <a:r>
              <a:rPr lang="en-US" sz="600" dirty="0" err="1" smtClean="0">
                <a:solidFill>
                  <a:schemeClr val="dk1"/>
                </a:solidFill>
                <a:latin typeface="Calibri"/>
                <a:ea typeface="Calibri"/>
                <a:cs typeface="Calibri"/>
                <a:sym typeface="Calibri"/>
              </a:rPr>
              <a:t>mrn</a:t>
            </a:r>
            <a:r>
              <a:rPr lang="en-US" sz="600" dirty="0" smtClean="0">
                <a:solidFill>
                  <a:schemeClr val="dk1"/>
                </a:solidFill>
                <a:latin typeface="Calibri"/>
                <a:ea typeface="Calibri"/>
                <a:cs typeface="Calibri"/>
                <a:sym typeface="Calibri"/>
              </a:rPr>
              <a:t> and </a:t>
            </a:r>
            <a:r>
              <a:rPr lang="en-US" sz="600" dirty="0">
                <a:solidFill>
                  <a:schemeClr val="dk1"/>
                </a:solidFill>
                <a:latin typeface="Calibri"/>
                <a:ea typeface="Calibri"/>
                <a:cs typeface="Calibri"/>
                <a:sym typeface="Calibri"/>
              </a:rPr>
              <a:t>the </a:t>
            </a:r>
            <a:r>
              <a:rPr lang="en-US" sz="600" dirty="0" err="1" smtClean="0">
                <a:solidFill>
                  <a:schemeClr val="dk1"/>
                </a:solidFill>
                <a:latin typeface="Calibri"/>
                <a:ea typeface="Calibri"/>
                <a:cs typeface="Calibri"/>
                <a:sym typeface="Calibri"/>
              </a:rPr>
              <a:t>last_name</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4348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smtClean="0"/>
              <a:t>Select is very flexible in terms of the ways that you can specify the columns you do or don’t want in the output. Here I’m showing you that I can give a numeric index of the columns that I want, in this cases the first and the fourth, and select dutifully provides these in the output. Note that when listing out these indexes one should put them in the ‘c’ (which stands for combine) function.</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7709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9823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7485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Select provides </a:t>
            </a:r>
            <a:r>
              <a:rPr lang="en-US" dirty="0" smtClean="0"/>
              <a:t>many convenient </a:t>
            </a:r>
            <a:r>
              <a:rPr lang="en-US" dirty="0"/>
              <a:t>ways to specify which columns you want. </a:t>
            </a:r>
            <a:r>
              <a:rPr lang="en-US" dirty="0" smtClean="0"/>
              <a:t>For </a:t>
            </a:r>
            <a:r>
              <a:rPr lang="en-US" dirty="0"/>
              <a:t>instance, you can put the name of two columns separated by a colon mark, and select will return those two columns and all those in between. With select you could put </a:t>
            </a:r>
            <a:r>
              <a:rPr lang="en-US" dirty="0" smtClean="0"/>
              <a:t>a negative </a:t>
            </a:r>
            <a:r>
              <a:rPr lang="en-US" dirty="0"/>
              <a:t>sign in front of a column name or a vector of column names and you'll get back everything except those columns. </a:t>
            </a:r>
            <a:r>
              <a:rPr lang="en-US" dirty="0">
                <a:solidFill>
                  <a:schemeClr val="dk1"/>
                </a:solidFill>
              </a:rPr>
              <a:t>Then there's other functions that you can use inside </a:t>
            </a:r>
            <a:r>
              <a:rPr lang="en-US" dirty="0" smtClean="0">
                <a:solidFill>
                  <a:schemeClr val="dk1"/>
                </a:solidFill>
              </a:rPr>
              <a:t>of select </a:t>
            </a:r>
            <a:r>
              <a:rPr lang="en-US" dirty="0">
                <a:solidFill>
                  <a:schemeClr val="dk1"/>
                </a:solidFill>
              </a:rPr>
              <a:t>that provide even more flexibility around defining which columns you want. </a:t>
            </a:r>
            <a:r>
              <a:rPr lang="en-US" dirty="0"/>
              <a:t>For instance, you can use special function like </a:t>
            </a:r>
            <a:r>
              <a:rPr lang="en-US" dirty="0" err="1"/>
              <a:t>starts_with</a:t>
            </a:r>
            <a:r>
              <a:rPr lang="en-US" dirty="0"/>
              <a:t> and </a:t>
            </a:r>
            <a:r>
              <a:rPr lang="en-US" dirty="0" err="1"/>
              <a:t>ends_with</a:t>
            </a:r>
            <a:r>
              <a:rPr lang="en-US" dirty="0"/>
              <a:t> to instruct select on which columns you want based on a string.</a:t>
            </a:r>
            <a:endParaRPr dirty="0"/>
          </a:p>
          <a:p>
            <a:pPr marL="0" indent="0">
              <a:buNone/>
            </a:pPr>
            <a:endParaRPr dirty="0"/>
          </a:p>
          <a:p>
            <a:pPr marL="0" indent="0">
              <a:buNone/>
            </a:pPr>
            <a:endParaRPr dirty="0"/>
          </a:p>
        </p:txBody>
      </p:sp>
      <p:sp>
        <p:nvSpPr>
          <p:cNvPr id="232" name="Google Shape;232;p1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7241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smtClean="0"/>
              <a:t>I’ve only listed for you a selection of the available ways you can use helpers with select() to pull out the columns you need for your analysis. For a more complete list, see the select() section on the dplyr </a:t>
            </a:r>
            <a:r>
              <a:rPr lang="en-US" dirty="0" err="1" smtClean="0"/>
              <a:t>cheatsheet</a:t>
            </a:r>
            <a:r>
              <a:rPr lang="en-US" dirty="0" smtClean="0"/>
              <a:t>,</a:t>
            </a:r>
          </a:p>
          <a:p>
            <a:endParaRPr lang="en-US" dirty="0"/>
          </a:p>
        </p:txBody>
      </p:sp>
    </p:spTree>
    <p:extLst>
      <p:ext uri="{BB962C8B-B14F-4D97-AF65-F5344CB8AC3E}">
        <p14:creationId xmlns:p14="http://schemas.microsoft.com/office/powerpoint/2010/main" val="1565222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defTabSz="492404">
              <a:buNone/>
              <a:defRPr/>
            </a:pPr>
            <a:r>
              <a:rPr lang="en-US" dirty="0" smtClean="0"/>
              <a:t>Hint: Review the columns in the dataset by clicking</a:t>
            </a:r>
            <a:r>
              <a:rPr lang="en-US" baseline="0" dirty="0" smtClean="0"/>
              <a:t> on the arrow next to the </a:t>
            </a:r>
            <a:r>
              <a:rPr lang="en-US" baseline="0" dirty="0" err="1" smtClean="0"/>
              <a:t>covid_testing</a:t>
            </a:r>
            <a:r>
              <a:rPr lang="en-US" baseline="0" dirty="0" smtClean="0"/>
              <a:t> data set in the environment tab in the upper right pane of </a:t>
            </a:r>
            <a:r>
              <a:rPr lang="en-US" baseline="0" dirty="0" err="1" smtClean="0"/>
              <a:t>Rstudio</a:t>
            </a:r>
            <a:endParaRPr lang="en-US" dirty="0" smtClean="0"/>
          </a:p>
          <a:p>
            <a:endParaRPr lang="en-US" dirty="0"/>
          </a:p>
        </p:txBody>
      </p:sp>
    </p:spTree>
    <p:extLst>
      <p:ext uri="{BB962C8B-B14F-4D97-AF65-F5344CB8AC3E}">
        <p14:creationId xmlns:p14="http://schemas.microsoft.com/office/powerpoint/2010/main" val="2096313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0423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solidFill>
                  <a:schemeClr val="dk1"/>
                </a:solidFill>
              </a:rPr>
              <a:t>Now let's carve the data set in the other direction. If you need only a subset of rows from your data set, `filter()` allows you to pick rows (cases) based on </a:t>
            </a:r>
            <a:r>
              <a:rPr lang="en-US" dirty="0" smtClean="0">
                <a:solidFill>
                  <a:schemeClr val="dk1"/>
                </a:solidFill>
              </a:rPr>
              <a:t>criteria that you choose, meaning </a:t>
            </a:r>
            <a:r>
              <a:rPr lang="en-US" dirty="0">
                <a:solidFill>
                  <a:schemeClr val="dk1"/>
                </a:solidFill>
              </a:rPr>
              <a:t>you can subset your data based on </a:t>
            </a:r>
            <a:r>
              <a:rPr lang="en-US" dirty="0" smtClean="0">
                <a:solidFill>
                  <a:schemeClr val="dk1"/>
                </a:solidFill>
              </a:rPr>
              <a:t>logical criteria.</a:t>
            </a:r>
            <a:endParaRPr dirty="0">
              <a:solidFill>
                <a:schemeClr val="dk1"/>
              </a:solidFill>
            </a:endParaRPr>
          </a:p>
          <a:p>
            <a:pPr marL="0" indent="0">
              <a:buNone/>
            </a:pP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143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41946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for filter is very similar to what we used for select. The first argument is a data frame from which we will be selecting rows. Afterwards we can input one more logical tests. R then performs that logical test on each row of the dataset and returns all rows in which the logical test was TRUE. Rows for which the tests are TRUE are returned in the </a:t>
            </a:r>
            <a:r>
              <a:rPr lang="en-US" dirty="0" smtClean="0"/>
              <a:t>output as a data frame.</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Here we supply the orders data frame as the first argument. Afterwards we provide one logical test; we ask filter() to return</a:t>
            </a:r>
            <a:r>
              <a:rPr lang="en-US" baseline="0" dirty="0" smtClean="0"/>
              <a:t> rows in which the </a:t>
            </a:r>
            <a:r>
              <a:rPr lang="en-US" baseline="0" dirty="0" err="1" smtClean="0"/>
              <a:t>mrn</a:t>
            </a:r>
            <a:r>
              <a:rPr lang="en-US" baseline="0" dirty="0" smtClean="0"/>
              <a:t> is </a:t>
            </a:r>
            <a:r>
              <a:rPr lang="en-US" sz="1100" b="0" i="0" u="none" strike="noStrike" cap="none" dirty="0" smtClean="0">
                <a:solidFill>
                  <a:srgbClr val="000000"/>
                </a:solidFill>
                <a:effectLst/>
                <a:latin typeface="Arial"/>
                <a:ea typeface="Arial"/>
                <a:cs typeface="Arial"/>
                <a:sym typeface="Arial"/>
              </a:rPr>
              <a:t>5000083</a:t>
            </a:r>
            <a:r>
              <a:rPr lang="en-US" baseline="0" dirty="0" smtClean="0"/>
              <a:t>.</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smtClean="0"/>
              <a:t>Note that I used double equals inside of the logical test. Double equals means: compare the left hand side to the right hand side and if it’s the same, then return TRUE. The double equals is called the comparison operator. In contrast, a single equals sign sets a variable (usually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2210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smtClean="0"/>
              <a:t>Similarly we can ask filter to return just the rows that represent a tests for a specific patient, like stark. Note that when asking filter to return rows with specific text inside of it, we have to put that text in quotes.</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So what we've seen is that the output of a filter() function is completely</a:t>
            </a:r>
            <a:r>
              <a:rPr lang="en-US" baseline="0" dirty="0" smtClean="0"/>
              <a:t> dependent on the logical operators in this green square. Logical statements that result as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6251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76555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Here are </a:t>
            </a:r>
            <a:r>
              <a:rPr lang="en-US" sz="600" dirty="0" smtClean="0">
                <a:solidFill>
                  <a:schemeClr val="dk1"/>
                </a:solidFill>
                <a:latin typeface="Calibri"/>
                <a:ea typeface="Calibri"/>
                <a:cs typeface="Calibri"/>
                <a:sym typeface="Calibri"/>
              </a:rPr>
              <a:t>just some of the important </a:t>
            </a:r>
            <a:r>
              <a:rPr lang="en-US" sz="600" dirty="0">
                <a:solidFill>
                  <a:schemeClr val="dk1"/>
                </a:solidFill>
                <a:latin typeface="Calibri"/>
                <a:ea typeface="Calibri"/>
                <a:cs typeface="Calibri"/>
                <a:sym typeface="Calibri"/>
              </a:rPr>
              <a:t>logical operators to know about. </a:t>
            </a:r>
            <a:endParaRPr lang="en-US" sz="600" dirty="0" smtClean="0">
              <a:solidFill>
                <a:schemeClr val="dk1"/>
              </a:solidFill>
              <a:latin typeface="Calibri"/>
              <a:ea typeface="Calibri"/>
              <a:cs typeface="Calibri"/>
              <a:sym typeface="Calibri"/>
            </a:endParaRP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Note the less than or and greater than operators. These operators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is.na is how you can test for missing values. This can be very useful as often times you want to remove missing values.</a:t>
            </a:r>
          </a:p>
          <a:p>
            <a:pPr marL="0" indent="0">
              <a:lnSpc>
                <a:spcPct val="115000"/>
              </a:lnSpc>
              <a:buClr>
                <a:schemeClr val="dk1"/>
              </a:buClr>
              <a:buNone/>
            </a:pPr>
            <a:r>
              <a:rPr lang="en-US" sz="600" dirty="0">
                <a:solidFill>
                  <a:schemeClr val="dk1"/>
                </a:solidFill>
                <a:latin typeface="Calibri"/>
                <a:ea typeface="Calibri"/>
                <a:cs typeface="Calibri"/>
                <a:sym typeface="Calibri"/>
              </a:rPr>
              <a:t>Note that in these examples x always represents the name of a column in your data frame. </a:t>
            </a:r>
            <a:endParaRPr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485031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60940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Now sometimes one logical statement is just</a:t>
            </a:r>
            <a:r>
              <a:rPr lang="en-US" baseline="0" dirty="0" smtClean="0"/>
              <a:t> not enough, you need something more complex</a:t>
            </a:r>
            <a:endParaRPr lang="en-US" dirty="0" smtClean="0"/>
          </a:p>
          <a:p>
            <a:pPr marL="0" indent="0">
              <a:buNone/>
            </a:pPr>
            <a:r>
              <a:rPr lang="en-US" dirty="0" smtClean="0"/>
              <a:t>You have a variety of operators with which to join two or more logic</a:t>
            </a:r>
            <a:r>
              <a:rPr lang="en-US" baseline="0" dirty="0" smtClean="0"/>
              <a:t> statements.</a:t>
            </a:r>
            <a:endParaRPr lang="en-US" dirty="0" smtClean="0"/>
          </a:p>
          <a:p>
            <a:pPr marL="0" indent="0">
              <a:buNone/>
            </a:pPr>
            <a:r>
              <a:rPr lang="en-US" dirty="0" smtClean="0"/>
              <a:t>You could tell filter to join two logical tests using the ‘&amp;’ symbol. You can include an ‘or’ condition using the pipe character |, e.g. condition A | condition B.</a:t>
            </a:r>
          </a:p>
          <a:p>
            <a:pPr marL="0" indent="0">
              <a:buNone/>
            </a:pPr>
            <a:r>
              <a:rPr lang="en-US" dirty="0" smtClean="0"/>
              <a:t>Both in dplyr and throughout R the exclamation point !</a:t>
            </a:r>
            <a:r>
              <a:rPr lang="en-US" baseline="0" dirty="0" smtClean="0"/>
              <a:t> is used as a negation. </a:t>
            </a:r>
          </a:p>
          <a:p>
            <a:pPr marL="0" indent="0">
              <a:buNone/>
            </a:pPr>
            <a:r>
              <a:rPr lang="en-US" baseline="0" dirty="0" smtClean="0"/>
              <a:t>And you have access to parentheses to group tests and specify order of operation</a:t>
            </a:r>
            <a:endParaRPr dirty="0"/>
          </a:p>
        </p:txBody>
      </p:sp>
      <p:sp>
        <p:nvSpPr>
          <p:cNvPr id="400" name="Google Shape;400;p3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1832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4</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Now filter() is only one of many functions that dplyr</a:t>
            </a:r>
            <a:r>
              <a:rPr lang="en-US" baseline="0" dirty="0" smtClean="0"/>
              <a:t> provides to allow you to extract the rows you want from your data. For a more comprehensive sampling </a:t>
            </a:r>
            <a:r>
              <a:rPr lang="en-US" dirty="0" smtClean="0"/>
              <a:t>see </a:t>
            </a:r>
            <a:r>
              <a:rPr lang="en-US" dirty="0"/>
              <a:t>the </a:t>
            </a:r>
            <a:r>
              <a:rPr lang="en-US" dirty="0" smtClean="0"/>
              <a:t>Manipulate cases </a:t>
            </a:r>
            <a:r>
              <a:rPr lang="en-US" dirty="0"/>
              <a:t>section on the dplyr </a:t>
            </a:r>
            <a:r>
              <a:rPr lang="en-US" dirty="0" err="1" smtClean="0"/>
              <a:t>cheatsheet</a:t>
            </a:r>
            <a:r>
              <a:rPr lang="en-US" dirty="0" smtClean="0"/>
              <a:t>.</a:t>
            </a:r>
            <a:endParaRPr dirty="0"/>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Often when exploring your data you’ll be interested in organizing the rows according to values in</a:t>
            </a:r>
            <a:r>
              <a:rPr lang="en-US" baseline="0" dirty="0" smtClean="0"/>
              <a:t> a specific column or columns. That’s what arrange() does. It let’s you focus on the most important parts of your data by rearranging and organizing it.</a:t>
            </a:r>
            <a:endParaRPr lang="en-US" dirty="0" smtClean="0"/>
          </a:p>
          <a:p>
            <a:pPr marL="0" indent="0">
              <a:buNone/>
            </a:pPr>
            <a:endParaRPr lang="en-US" dirty="0" smtClean="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6198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As</a:t>
            </a:r>
            <a:r>
              <a:rPr lang="en-US" baseline="0" dirty="0" smtClean="0"/>
              <a:t> we’ve seen, dplyr functions all have similar syntax and arrange is no exception.  The data frame is your first argument. After that you can list one or more columns, each separated by a column,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smtClean="0"/>
              <a:t>In this example we are arranging </a:t>
            </a:r>
            <a:r>
              <a:rPr lang="en-US" baseline="0" dirty="0" err="1" smtClean="0"/>
              <a:t>covid_testing</a:t>
            </a:r>
            <a:r>
              <a:rPr lang="en-US" baseline="0" dirty="0" smtClean="0"/>
              <a:t> data frame by the </a:t>
            </a:r>
            <a:r>
              <a:rPr lang="en-US" baseline="0" dirty="0" err="1" smtClean="0"/>
              <a:t>first_name</a:t>
            </a:r>
            <a:r>
              <a:rPr lang="en-US" baseline="0" dirty="0" smtClean="0"/>
              <a:t>, which allows us to review the orders in the order in which the results were generated, rather than the seemingly haphazard way they have been exported in this data set. </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smtClean="0"/>
              <a:t>Sometimes we’ll be interested in viewing the patients ordered by </a:t>
            </a:r>
            <a:r>
              <a:rPr lang="en-US" baseline="0" dirty="0" err="1" smtClean="0"/>
              <a:t>mrn</a:t>
            </a:r>
            <a:r>
              <a:rPr lang="en-US" baseline="0" dirty="0" smtClean="0"/>
              <a:t>. By default arrange will order the rows from smallest to largest, from a to z, or from earliest date to latest. We can reverse this by wrapping our column of interest in the </a:t>
            </a:r>
            <a:r>
              <a:rPr lang="en-US" baseline="0" dirty="0" err="1" smtClean="0"/>
              <a:t>desc</a:t>
            </a:r>
            <a:r>
              <a:rPr lang="en-US" baseline="0" dirty="0" smtClean="0"/>
              <a:t>() function.</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5262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smtClean="0"/>
              <a:t>Let’s say we want to arrange the orders by patient first, and then by date. When listing only one column, ties will be arranged on the basis of the order they appeared in the original data frame. However if two columns are listed then the second column will be used as a tie-breaker. Additional columns can be added to further order tied rows.</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1784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4753196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22013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Now that we have a decent toolkit of functions with which to manipulate our data we should take a step back and talk about the data analysis process.</a:t>
            </a:r>
          </a:p>
          <a:p>
            <a:pPr marL="0" indent="0">
              <a:buNone/>
            </a:pPr>
            <a:r>
              <a:rPr lang="en-US" dirty="0" smtClean="0"/>
              <a:t>In any real data manipulation task you're probably not  just going to use one verb but you're going to string multiple verbs together into a series of</a:t>
            </a:r>
            <a:r>
              <a:rPr lang="en-US" baseline="0" dirty="0" smtClean="0"/>
              <a:t> steps that overall accomplish a goal.</a:t>
            </a:r>
            <a:endParaRPr lang="en-US" dirty="0" smtClean="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056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For instance, in the context of the orders data set, one may</a:t>
            </a:r>
            <a:r>
              <a:rPr lang="en-US" baseline="0" dirty="0" smtClean="0"/>
              <a:t> investigate the ordering of tests that are not recommended for routine use, such as 1,25 </a:t>
            </a:r>
            <a:r>
              <a:rPr lang="en-US" baseline="0" dirty="0" err="1" smtClean="0"/>
              <a:t>dihydroxy</a:t>
            </a:r>
            <a:r>
              <a:rPr lang="en-US" baseline="0" dirty="0" smtClean="0"/>
              <a:t> vitamin D. The 25-hydroxy vitamin D level is the preferred test for screening for vitamin D deficiency. The 1,25 </a:t>
            </a:r>
            <a:r>
              <a:rPr lang="en-US" baseline="0" dirty="0" err="1" smtClean="0"/>
              <a:t>dihydroxy</a:t>
            </a:r>
            <a:r>
              <a:rPr lang="en-US" baseline="0" dirty="0" smtClean="0"/>
              <a:t> vitamin D level is used in rare and unique clinical situations, however it is often ordered by unwitting providers. To determine who is ordering the non-recommended test, one could start by filtering to the relevant test, select the columns that were necessary, and then maybe arrange the rows in a useful way.</a:t>
            </a:r>
            <a:endParaRPr lang="en-US" dirty="0" smtClean="0"/>
          </a:p>
          <a:p>
            <a:pPr marL="0" indent="0">
              <a:buNone/>
            </a:pPr>
            <a:r>
              <a:rPr lang="en-US" dirty="0" smtClean="0"/>
              <a:t>It’s</a:t>
            </a:r>
            <a:r>
              <a:rPr lang="en-US" baseline="0" dirty="0" smtClean="0"/>
              <a:t> easy to see that this analysis requires a lot of typing, and has a lot of redundancy in that we sequentially update the new data frame 125VITD as well progress through the analysis.</a:t>
            </a:r>
            <a:endParaRPr lang="en-US" dirty="0" smtClean="0"/>
          </a:p>
        </p:txBody>
      </p:sp>
    </p:spTree>
    <p:extLst>
      <p:ext uri="{BB962C8B-B14F-4D97-AF65-F5344CB8AC3E}">
        <p14:creationId xmlns:p14="http://schemas.microsoft.com/office/powerpoint/2010/main" val="21360389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An</a:t>
            </a:r>
            <a:r>
              <a:rPr lang="en-US" baseline="0" dirty="0" smtClean="0"/>
              <a:t> alternative would be to nest these functions one within the other. When nesting functions the innermost function is evaluated first followed sequentially by the next inner ones. 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For instance, the argument for arrange() is </a:t>
            </a:r>
            <a:r>
              <a:rPr lang="en-US" baseline="0" dirty="0" err="1" smtClean="0"/>
              <a:t>pref_list_type</a:t>
            </a:r>
            <a:r>
              <a:rPr lang="en-US" baseline="0" dirty="0" smtClean="0"/>
              <a:t>, but that’s not easy to see in this snippet of code. What would be helpful when performing fairly typical analyses such as these would be a syntax that was both efficient as well as human readable.</a:t>
            </a:r>
            <a:endParaRPr lang="en-US" dirty="0" smtClean="0"/>
          </a:p>
        </p:txBody>
      </p:sp>
    </p:spTree>
    <p:extLst>
      <p:ext uri="{BB962C8B-B14F-4D97-AF65-F5344CB8AC3E}">
        <p14:creationId xmlns:p14="http://schemas.microsoft.com/office/powerpoint/2010/main" val="32967253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smtClean="0"/>
              <a:t>This is exactly what the pipe operator</a:t>
            </a:r>
            <a:r>
              <a:rPr lang="en-US" baseline="0" dirty="0" smtClean="0"/>
              <a:t> does. The pipe operator does something very simple but at the same time incredible useful. It takes the product of whatever is on the left and puts it into the function on the right. So for instance, the two lines of code in the gray box do exactly the same thing. One advantage that you may notice is that the second snippet of code is immediately far more expressive in human language. You could read the statement as “Take the orders data frame, and then filter the </a:t>
            </a:r>
            <a:r>
              <a:rPr lang="en-US" baseline="0" dirty="0" err="1" smtClean="0"/>
              <a:t>patient_id</a:t>
            </a:r>
            <a:r>
              <a:rPr lang="en-US" baseline="0" dirty="0" smtClean="0"/>
              <a:t> column to rows containing 508061.”</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The advantage of this is even more clear when performing</a:t>
            </a:r>
            <a:r>
              <a:rPr lang="en-US" baseline="0" dirty="0" smtClean="0"/>
              <a:t> a more complicated analysis such as this one. You can take this code, which is essentially illegible, and transform it into the code on the following slide.</a:t>
            </a:r>
            <a:endParaRPr lang="en-US" dirty="0" smtClean="0"/>
          </a:p>
        </p:txBody>
      </p:sp>
    </p:spTree>
    <p:extLst>
      <p:ext uri="{BB962C8B-B14F-4D97-AF65-F5344CB8AC3E}">
        <p14:creationId xmlns:p14="http://schemas.microsoft.com/office/powerpoint/2010/main" val="36390098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The code here is far more succinct. It self describes what it does since it’s written in a sequential,</a:t>
            </a:r>
            <a:r>
              <a:rPr lang="en-US" baseline="0" dirty="0" smtClean="0"/>
              <a:t> essentially human readable format. This makes it easier to construct code as you’re performing analysis since this is how we think about an analytical pipeline. It also makes it much easier to understand when you’re coming back to it  after having put it aside for several months. The pipe operator allows us to form chains of complicated data transformation operations that are made up of very simple, self-contained, building blocks. The goal is to make something complex by joining together many simple things that are easy to understand in isolation.</a:t>
            </a:r>
            <a:endParaRPr lang="en-US" dirty="0" smtClean="0"/>
          </a:p>
        </p:txBody>
      </p:sp>
    </p:spTree>
    <p:extLst>
      <p:ext uri="{BB962C8B-B14F-4D97-AF65-F5344CB8AC3E}">
        <p14:creationId xmlns:p14="http://schemas.microsoft.com/office/powerpoint/2010/main" val="17556909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76066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94028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28626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So far we’ve covered functions whose primary job is to reshape your data</a:t>
            </a:r>
            <a:r>
              <a:rPr lang="en-US" baseline="0" dirty="0" smtClean="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3970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Raise your hand when you have finished this step</a:t>
            </a:r>
            <a:endParaRPr lang="en-US" dirty="0"/>
          </a:p>
        </p:txBody>
      </p:sp>
    </p:spTree>
    <p:extLst>
      <p:ext uri="{BB962C8B-B14F-4D97-AF65-F5344CB8AC3E}">
        <p14:creationId xmlns:p14="http://schemas.microsoft.com/office/powerpoint/2010/main" val="11714484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If you’re interested in orders for basic metabolic panels from September,</a:t>
            </a:r>
            <a:r>
              <a:rPr lang="en-US" baseline="0" dirty="0" smtClean="0"/>
              <a:t> then you can do that. However if you want to learn something from your data you have to summarize it. For instance, what if you want to know what your lab’s top three ordered tests are on weekends? You have the right data to answer that question, but we need to derive the answer from it.</a:t>
            </a:r>
            <a:endParaRPr dirty="0"/>
          </a:p>
        </p:txBody>
      </p:sp>
      <p:sp>
        <p:nvSpPr>
          <p:cNvPr id="82" name="Google Shape;82;p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smtClean="0"/>
              <a:t>To</a:t>
            </a:r>
            <a:r>
              <a:rPr lang="en-US" baseline="0" dirty="0" smtClean="0"/>
              <a:t> answer a question like the one we posed on the previous slide, it can help to break it down into the steps that we need to take to get to the finish line. In this case, we’re going to have to figure out which weekday the tests were ordered. We’ll probably be working with the </a:t>
            </a:r>
            <a:r>
              <a:rPr lang="en-US" baseline="0" dirty="0" err="1" smtClean="0"/>
              <a:t>order_time</a:t>
            </a:r>
            <a:r>
              <a:rPr lang="en-US" baseline="0" dirty="0" smtClean="0"/>
              <a:t> column for that. Then we’ll have to count the number of orders per test on the weekend. Finally we’ll have to put the in rank order.</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To answer questions like these we’re going to need a new set of functions whose job is to derive new data from our original data frame. The two work-horse functions in dplyr to accomplish these types of tasks</a:t>
            </a:r>
            <a:r>
              <a:rPr lang="en-US" baseline="0" dirty="0" smtClean="0"/>
              <a:t> are mutate() and summarize().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We’ll begin with the mutate() function. </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The</a:t>
            </a:r>
            <a:r>
              <a:rPr lang="en-US" baseline="0" dirty="0" smtClean="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The syntax is going to look familiar to the functions we saw earlier but with a small change. As before,</a:t>
            </a:r>
            <a:r>
              <a:rPr lang="en-US" baseline="0" dirty="0" smtClean="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Let’s look at an</a:t>
            </a:r>
            <a:r>
              <a:rPr lang="en-US" baseline="0" dirty="0" smtClean="0"/>
              <a:t> example. Say we wanted to share our data set with a research collaborator. What we could do is create a new column, called for instance “</a:t>
            </a:r>
            <a:r>
              <a:rPr lang="en-US" baseline="0" dirty="0" err="1" smtClean="0"/>
              <a:t>coded_order_id</a:t>
            </a:r>
            <a:r>
              <a:rPr lang="en-US" baseline="0" dirty="0" smtClean="0"/>
              <a:t>” and set that equal to half the numeric value contained in </a:t>
            </a:r>
            <a:r>
              <a:rPr lang="en-US" baseline="0" dirty="0" err="1" smtClean="0"/>
              <a:t>order_id</a:t>
            </a:r>
            <a:r>
              <a:rPr lang="en-US" baseline="0" dirty="0" smtClean="0"/>
              <a:t>. In this situation mutate() would perform that calculation on each row and place the result in a new column at the right most part of our data frame. Note how in this example we essentially treat </a:t>
            </a:r>
            <a:r>
              <a:rPr lang="en-US" baseline="0" dirty="0" err="1" smtClean="0"/>
              <a:t>order_id</a:t>
            </a:r>
            <a:r>
              <a:rPr lang="en-US" baseline="0" dirty="0" smtClean="0"/>
              <a:t> like it’s a variable. This is a feature of mutate(). We can refer to values in other columns in the same data frame simply by referring to their name.</a:t>
            </a:r>
          </a:p>
          <a:p>
            <a:pPr marL="0" indent="0">
              <a:buNone/>
            </a:pPr>
            <a:endParaRPr lang="en-US" baseline="0" dirty="0" smtClean="0"/>
          </a:p>
          <a:p>
            <a:pPr marL="0" indent="0">
              <a:buNone/>
            </a:pPr>
            <a:r>
              <a:rPr lang="en-US" baseline="0" dirty="0" smtClean="0"/>
              <a:t>Note: I am not at all suggesting that this is appropriate practice when encrypting your data for sharing with a colleague.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08036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22612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9990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29d3f95bf_0_0:notes"/>
          <p:cNvSpPr txBox="1">
            <a:spLocks noGrp="1"/>
          </p:cNvSpPr>
          <p:nvPr>
            <p:ph type="body" idx="1"/>
          </p:nvPr>
        </p:nvSpPr>
        <p:spPr>
          <a:xfrm>
            <a:off x="731517" y="4560556"/>
            <a:ext cx="5852167" cy="4320534"/>
          </a:xfrm>
          <a:prstGeom prst="rect">
            <a:avLst/>
          </a:prstGeom>
        </p:spPr>
        <p:txBody>
          <a:bodyPr spcFirstLastPara="1" wrap="square" lIns="49232" tIns="49232" rIns="49232" bIns="49232" anchor="t" anchorCtr="0">
            <a:noAutofit/>
          </a:bodyPr>
          <a:lstStyle/>
          <a:p>
            <a:pPr marL="0" indent="0">
              <a:buNone/>
            </a:pPr>
            <a:r>
              <a:rPr lang="en-US"/>
              <a:t>alternative</a:t>
            </a:r>
            <a:endParaRPr/>
          </a:p>
        </p:txBody>
      </p:sp>
      <p:sp>
        <p:nvSpPr>
          <p:cNvPr id="246" name="Google Shape;246;g529d3f95bf_0_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5211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71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8839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After collecting and loading data, almost all datasets need to be cleaned in some way. The dplyr package provides functions to carve, expand, and collapse a data frame that will cover 95% of use cases.</a:t>
            </a: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4.png"/><Relationship Id="rId4"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9.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672840" y="614555"/>
            <a:ext cx="4846320"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8" name="Freeform 7"/>
          <p:cNvSpPr/>
          <p:nvPr userDrawn="1"/>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006355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60" name="Shape 60"/>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722323811"/>
      </p:ext>
    </p:extLst>
  </p:cSld>
  <p:clrMapOvr>
    <a:masterClrMapping/>
  </p:clrMapOvr>
  <p:transition spd="med"/>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hape 44"/>
          <p:cNvSpPr>
            <a:spLocks noGrp="1"/>
          </p:cNvSpPr>
          <p:nvPr>
            <p:ph type="body" sz="quarter" idx="13"/>
          </p:nvPr>
        </p:nvSpPr>
        <p:spPr>
          <a:xfrm>
            <a:off x="1193800" y="4000500"/>
            <a:ext cx="9810750" cy="369332"/>
          </a:xfrm>
          <a:prstGeom prst="rect">
            <a:avLst/>
          </a:prstGeom>
        </p:spPr>
        <p:txBody>
          <a:bodyPr anchor="t">
            <a:spAutoFit/>
          </a:bodyPr>
          <a:lstStyle>
            <a:lvl1pPr marL="0" indent="0" algn="ctr">
              <a:spcBef>
                <a:spcPts val="0"/>
              </a:spcBef>
              <a:buSzTx/>
              <a:buNone/>
              <a:defRPr sz="2400">
                <a:solidFill>
                  <a:srgbClr val="535353"/>
                </a:solidFill>
              </a:defRPr>
            </a:lvl1pPr>
          </a:lstStyle>
          <a:p>
            <a:r>
              <a:t>–Johnny Appleseed</a:t>
            </a:r>
          </a:p>
        </p:txBody>
      </p:sp>
      <p:sp>
        <p:nvSpPr>
          <p:cNvPr id="45" name="Shape 45"/>
          <p:cNvSpPr>
            <a:spLocks noGrp="1"/>
          </p:cNvSpPr>
          <p:nvPr>
            <p:ph type="body" sz="quarter" idx="14"/>
          </p:nvPr>
        </p:nvSpPr>
        <p:spPr>
          <a:xfrm>
            <a:off x="1187450" y="2711450"/>
            <a:ext cx="9810750" cy="854080"/>
          </a:xfrm>
          <a:prstGeom prst="rect">
            <a:avLst/>
          </a:prstGeom>
        </p:spPr>
        <p:txBody>
          <a:bodyPr>
            <a:spAutoFit/>
          </a:bodyPr>
          <a:lstStyle>
            <a:lvl1pPr marL="0" indent="0" algn="ctr">
              <a:spcBef>
                <a:spcPts val="0"/>
              </a:spcBef>
              <a:buSzTx/>
              <a:buNone/>
              <a:defRPr sz="5550" i="1">
                <a:solidFill>
                  <a:srgbClr val="005493">
                    <a:alpha val="75000"/>
                  </a:srgbClr>
                </a:solidFill>
              </a:defRPr>
            </a:lvl1pPr>
          </a:lstStyle>
          <a:p>
            <a:r>
              <a:t>“Type a quote here.”</a:t>
            </a:r>
          </a:p>
        </p:txBody>
      </p:sp>
      <p:sp>
        <p:nvSpPr>
          <p:cNvPr id="46" name="Shape 46"/>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45171320"/>
      </p:ext>
    </p:extLst>
  </p:cSld>
  <p:clrMapOvr>
    <a:masterClrMapping/>
  </p:clrMapOvr>
  <p:transition spd="med"/>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826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extLst/>
          </a:blip>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86209399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3339548" y="614555"/>
            <a:ext cx="4254715"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chemeClr val="dk1"/>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2_Section head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 name="Shape 29"/>
          <p:cNvSpPr txBox="1">
            <a:spLocks noGrp="1"/>
          </p:cNvSpPr>
          <p:nvPr>
            <p:ph type="title"/>
          </p:nvPr>
        </p:nvSpPr>
        <p:spPr>
          <a:xfrm>
            <a:off x="415600" y="2867800"/>
            <a:ext cx="11360801" cy="1122401"/>
          </a:xfrm>
          <a:prstGeom prst="rect">
            <a:avLst/>
          </a:prstGeom>
        </p:spPr>
        <p:txBody>
          <a:bodyPr lIns="243799" tIns="243799" rIns="243799" bIns="243799"/>
          <a:lstStyle>
            <a:lvl1pPr algn="ctr" defTabSz="1219200">
              <a:defRPr sz="4800" cap="none">
                <a:solidFill>
                  <a:srgbClr val="F3F3F3"/>
                </a:solidFill>
              </a:defRPr>
            </a:lvl1pPr>
          </a:lstStyle>
          <a:p>
            <a:r>
              <a:t>Title Text</a:t>
            </a:r>
          </a:p>
        </p:txBody>
      </p:sp>
      <p:sp>
        <p:nvSpPr>
          <p:cNvPr id="30" name="Shape 30"/>
          <p:cNvSpPr txBox="1">
            <a:spLocks noGrp="1"/>
          </p:cNvSpPr>
          <p:nvPr>
            <p:ph type="sldNum" sz="quarter" idx="2"/>
          </p:nvPr>
        </p:nvSpPr>
        <p:spPr>
          <a:xfrm>
            <a:off x="11594418" y="6262397"/>
            <a:ext cx="433792" cy="435249"/>
          </a:xfrm>
          <a:prstGeom prst="rect">
            <a:avLst/>
          </a:prstGeom>
        </p:spPr>
        <p:txBody>
          <a:bodyPr lIns="243799" tIns="243799" rIns="243799" bIns="243799" anchor="ctr"/>
          <a:lstStyle>
            <a:lvl1pPr algn="r" defTabSz="1219200">
              <a:defRPr sz="1300">
                <a:solidFill>
                  <a:srgbClr val="ADADAD"/>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416517841"/>
      </p:ext>
    </p:extLst>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1771044" y="6528401"/>
            <a:ext cx="436338" cy="338554"/>
          </a:xfrm>
          <a:prstGeom prst="rect">
            <a:avLst/>
          </a:prstGeom>
          <a:noFill/>
        </p:spPr>
        <p:txBody>
          <a:bodyPr wrap="none" rtlCol="0">
            <a:spAutoFit/>
          </a:bodyPr>
          <a:lstStyle/>
          <a:p>
            <a:fld id="{80E710D3-CDB3-4EEB-8D18-78A48AC9DF4E}" type="slidenum">
              <a:rPr lang="en-US" sz="1600" smtClean="0"/>
              <a:t>‹#›</a:t>
            </a:fld>
            <a:endParaRPr lang="en-US" sz="1600" dirty="0"/>
          </a:p>
        </p:txBody>
      </p:sp>
    </p:spTree>
    <p:extLst>
      <p:ext uri="{BB962C8B-B14F-4D97-AF65-F5344CB8AC3E}">
        <p14:creationId xmlns:p14="http://schemas.microsoft.com/office/powerpoint/2010/main" val="2549766980"/>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2086304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dirty="0"/>
          </a:p>
        </p:txBody>
      </p:sp>
      <p:sp>
        <p:nvSpPr>
          <p:cNvPr id="10" name="Google Shape;10;p1"/>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964" b="0" i="0" u="none" strike="noStrike" cap="none">
                <a:solidFill>
                  <a:srgbClr val="888888"/>
                </a:solidFill>
              </a:defRPr>
            </a:lvl1pPr>
            <a:lvl2pPr marL="0" marR="0" lvl="1" indent="0" algn="r" rtl="0">
              <a:spcBef>
                <a:spcPts val="0"/>
              </a:spcBef>
              <a:buNone/>
              <a:defRPr sz="964" b="0" i="0" u="none" strike="noStrike" cap="none">
                <a:solidFill>
                  <a:srgbClr val="888888"/>
                </a:solidFill>
              </a:defRPr>
            </a:lvl2pPr>
            <a:lvl3pPr marL="0" marR="0" lvl="2" indent="0" algn="r" rtl="0">
              <a:spcBef>
                <a:spcPts val="0"/>
              </a:spcBef>
              <a:buNone/>
              <a:defRPr sz="964" b="0" i="0" u="none" strike="noStrike" cap="none">
                <a:solidFill>
                  <a:srgbClr val="888888"/>
                </a:solidFill>
              </a:defRPr>
            </a:lvl3pPr>
            <a:lvl4pPr marL="0" marR="0" lvl="3" indent="0" algn="r" rtl="0">
              <a:spcBef>
                <a:spcPts val="0"/>
              </a:spcBef>
              <a:buNone/>
              <a:defRPr sz="964" b="0" i="0" u="none" strike="noStrike" cap="none">
                <a:solidFill>
                  <a:srgbClr val="888888"/>
                </a:solidFill>
              </a:defRPr>
            </a:lvl4pPr>
            <a:lvl5pPr marL="0" marR="0" lvl="4" indent="0" algn="r" rtl="0">
              <a:spcBef>
                <a:spcPts val="0"/>
              </a:spcBef>
              <a:buNone/>
              <a:defRPr sz="964" b="0" i="0" u="none" strike="noStrike" cap="none">
                <a:solidFill>
                  <a:srgbClr val="888888"/>
                </a:solidFill>
              </a:defRPr>
            </a:lvl5pPr>
            <a:lvl6pPr marL="0" marR="0" lvl="5" indent="0" algn="r" rtl="0">
              <a:spcBef>
                <a:spcPts val="0"/>
              </a:spcBef>
              <a:buNone/>
              <a:defRPr sz="964" b="0" i="0" u="none" strike="noStrike" cap="none">
                <a:solidFill>
                  <a:srgbClr val="888888"/>
                </a:solidFill>
              </a:defRPr>
            </a:lvl6pPr>
            <a:lvl7pPr marL="0" marR="0" lvl="6" indent="0" algn="r" rtl="0">
              <a:spcBef>
                <a:spcPts val="0"/>
              </a:spcBef>
              <a:buNone/>
              <a:defRPr sz="964" b="0" i="0" u="none" strike="noStrike" cap="none">
                <a:solidFill>
                  <a:srgbClr val="888888"/>
                </a:solidFill>
              </a:defRPr>
            </a:lvl7pPr>
            <a:lvl8pPr marL="0" marR="0" lvl="7" indent="0" algn="r" rtl="0">
              <a:spcBef>
                <a:spcPts val="0"/>
              </a:spcBef>
              <a:buNone/>
              <a:defRPr sz="964" b="0" i="0" u="none" strike="noStrike" cap="none">
                <a:solidFill>
                  <a:srgbClr val="888888"/>
                </a:solidFill>
              </a:defRPr>
            </a:lvl8pPr>
            <a:lvl9pPr marL="0" marR="0" lvl="8" indent="0" algn="r" rtl="0">
              <a:spcBef>
                <a:spcPts val="0"/>
              </a:spcBef>
              <a:buNone/>
              <a:defRPr sz="964" b="0" i="0" u="none" strike="noStrike" cap="none">
                <a:solidFill>
                  <a:srgbClr val="888888"/>
                </a:solidFill>
              </a:defRPr>
            </a:lvl9pPr>
          </a:lstStyle>
          <a:p>
            <a:fld id="{00000000-1234-1234-1234-123412341234}" type="slidenum">
              <a:rPr lang="en-US" smtClean="0"/>
              <a:pPr/>
              <a:t>‹#›</a:t>
            </a:fld>
            <a:endParaRPr lang="en-US" sz="750">
              <a:solidFill>
                <a:srgbClr val="000000"/>
              </a:solidFill>
            </a:endParaRPr>
          </a:p>
        </p:txBody>
      </p:sp>
      <p:sp>
        <p:nvSpPr>
          <p:cNvPr id="2" name="TextBox 1"/>
          <p:cNvSpPr txBox="1"/>
          <p:nvPr userDrawn="1"/>
        </p:nvSpPr>
        <p:spPr>
          <a:xfrm>
            <a:off x="11771044" y="6528401"/>
            <a:ext cx="436338" cy="338554"/>
          </a:xfrm>
          <a:prstGeom prst="rect">
            <a:avLst/>
          </a:prstGeom>
          <a:noFill/>
        </p:spPr>
        <p:txBody>
          <a:bodyPr wrap="none" rtlCol="0">
            <a:spAutoFit/>
          </a:bodyPr>
          <a:lstStyle/>
          <a:p>
            <a:fld id="{80E710D3-CDB3-4EEB-8D18-78A48AC9DF4E}" type="slidenum">
              <a:rPr lang="en-US" sz="1600" smtClean="0"/>
              <a:t>‹#›</a:t>
            </a:fld>
            <a:endParaRPr lang="en-US" sz="1600" dirty="0"/>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1" r:id="rId5"/>
    <p:sldLayoutId id="2147483655" r:id="rId6"/>
    <p:sldLayoutId id="2147483673" r:id="rId7"/>
    <p:sldLayoutId id="2147483674" r:id="rId8"/>
    <p:sldLayoutId id="2147483675" r:id="rId9"/>
    <p:sldLayoutId id="2147483676" r:id="rId10"/>
    <p:sldLayoutId id="2147483677" r:id="rId11"/>
    <p:sldLayoutId id="2147483679" r:id="rId12"/>
    <p:sldLayoutId id="2147483680" r:id="rId13"/>
    <p:sldLayoutId id="2147483681" r:id="rId14"/>
    <p:sldLayoutId id="2147483682" r:id="rId15"/>
  </p:sldLayoutIdLst>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11675794" y="6382351"/>
            <a:ext cx="436338" cy="338554"/>
          </a:xfrm>
          <a:prstGeom prst="rect">
            <a:avLst/>
          </a:prstGeom>
          <a:noFill/>
        </p:spPr>
        <p:txBody>
          <a:bodyPr wrap="none" rtlCol="0">
            <a:spAutoFit/>
          </a:bodyPr>
          <a:lstStyle/>
          <a:p>
            <a:fld id="{80E710D3-CDB3-4EEB-8D18-78A48AC9DF4E}" type="slidenum">
              <a:rPr lang="en-US" sz="1600" smtClean="0"/>
              <a:t>‹#›</a:t>
            </a:fld>
            <a:endParaRPr lang="en-US" sz="1600" dirty="0"/>
          </a:p>
        </p:txBody>
      </p: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8" r:id="rId17"/>
  </p:sldLayoutIdLst>
  <p:timing>
    <p:tnLst>
      <p:par>
        <p:cTn id="1" dur="indefinite" restart="never" nodeType="tmRoot"/>
      </p:par>
    </p:tnLst>
  </p:timing>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image" Target="../media/image28.jpg"/><Relationship Id="rId7" Type="http://schemas.microsoft.com/office/2007/relationships/hdphoto" Target="../media/hdphoto1.wdp"/><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9.png"/><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8.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2.png"/></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6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7.xml"/><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7" Type="http://schemas.microsoft.com/office/2007/relationships/hdphoto" Target="../media/hdphoto1.wdp"/><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6.png"/><Relationship Id="rId4" Type="http://schemas.openxmlformats.org/officeDocument/2006/relationships/image" Target="../media/image18.png"/></Relationships>
</file>

<file path=ppt/slides/_rels/slide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8.png"/><Relationship Id="rId1" Type="http://schemas.openxmlformats.org/officeDocument/2006/relationships/slideLayout" Target="../slideLayouts/slideLayout15.xml"/><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Autofit/>
          </a:bodyPr>
          <a:lstStyle/>
          <a:p>
            <a:r>
              <a:rPr lang="en-US" sz="6000" dirty="0" smtClean="0">
                <a:solidFill>
                  <a:schemeClr val="tx1">
                    <a:lumMod val="75000"/>
                    <a:lumOff val="25000"/>
                  </a:schemeClr>
                </a:solidFill>
                <a:latin typeface="+mj-lt"/>
              </a:rPr>
              <a:t>Data </a:t>
            </a:r>
            <a:r>
              <a:rPr lang="en-US" sz="6000" dirty="0" smtClean="0">
                <a:solidFill>
                  <a:schemeClr val="tx1">
                    <a:lumMod val="75000"/>
                    <a:lumOff val="25000"/>
                  </a:schemeClr>
                </a:solidFill>
                <a:latin typeface="+mj-lt"/>
              </a:rPr>
              <a:t>Transformation </a:t>
            </a:r>
            <a:r>
              <a:rPr lang="en-US" sz="6000" dirty="0" smtClean="0">
                <a:solidFill>
                  <a:schemeClr val="tx1">
                    <a:lumMod val="75000"/>
                    <a:lumOff val="25000"/>
                  </a:schemeClr>
                </a:solidFill>
                <a:latin typeface="+mj-lt"/>
              </a:rPr>
              <a:t>in R</a:t>
            </a:r>
            <a:endParaRPr lang="en-US" sz="6000" dirty="0">
              <a:solidFill>
                <a:schemeClr val="tx1">
                  <a:lumMod val="75000"/>
                  <a:lumOff val="25000"/>
                </a:schemeClr>
              </a:solidFill>
              <a:latin typeface="+mj-lt"/>
            </a:endParaRP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fontScale="92500" lnSpcReduction="20000"/>
          </a:bodyPr>
          <a:lstStyle/>
          <a:p>
            <a:r>
              <a:rPr lang="en-US" sz="2000" dirty="0" smtClean="0">
                <a:solidFill>
                  <a:schemeClr val="tx1">
                    <a:lumMod val="65000"/>
                    <a:lumOff val="35000"/>
                  </a:schemeClr>
                </a:solidFill>
              </a:rPr>
              <a:t>Session </a:t>
            </a:r>
            <a:r>
              <a:rPr lang="en-US" sz="2000" dirty="0" smtClean="0">
                <a:solidFill>
                  <a:schemeClr val="tx1">
                    <a:lumMod val="65000"/>
                    <a:lumOff val="35000"/>
                  </a:schemeClr>
                </a:solidFill>
              </a:rPr>
              <a:t>4</a:t>
            </a:r>
            <a:endParaRPr lang="en-US" sz="2000" dirty="0" smtClean="0">
              <a:solidFill>
                <a:schemeClr val="tx1">
                  <a:lumMod val="65000"/>
                  <a:lumOff val="35000"/>
                </a:schemeClr>
              </a:solidFill>
            </a:endParaRPr>
          </a:p>
          <a:p>
            <a:r>
              <a:rPr lang="en-US" sz="2000" b="1" dirty="0" smtClean="0">
                <a:solidFill>
                  <a:schemeClr val="tx1">
                    <a:lumMod val="65000"/>
                    <a:lumOff val="35000"/>
                  </a:schemeClr>
                </a:solidFill>
              </a:rPr>
              <a:t>Amrom Obstfeld</a:t>
            </a:r>
          </a:p>
          <a:p>
            <a:r>
              <a:rPr lang="en-US" sz="2000" dirty="0">
                <a:solidFill>
                  <a:schemeClr val="tx1">
                    <a:lumMod val="65000"/>
                    <a:lumOff val="35000"/>
                  </a:schemeClr>
                </a:solidFill>
              </a:rPr>
              <a:t>Introduction to R Workshop </a:t>
            </a:r>
            <a:endParaRPr lang="en-US" sz="2000" dirty="0" smtClean="0">
              <a:solidFill>
                <a:schemeClr val="tx1">
                  <a:lumMod val="65000"/>
                  <a:lumOff val="35000"/>
                </a:schemeClr>
              </a:solidFill>
            </a:endParaRPr>
          </a:p>
          <a:p>
            <a:r>
              <a:rPr lang="en-US" sz="2000" dirty="0" smtClean="0">
                <a:solidFill>
                  <a:schemeClr val="tx1">
                    <a:lumMod val="65000"/>
                    <a:lumOff val="35000"/>
                  </a:schemeClr>
                </a:solidFill>
              </a:rPr>
              <a:t>July 17, 2020</a:t>
            </a:r>
            <a:endParaRPr lang="en-US" sz="2000" dirty="0" smtClean="0">
              <a:solidFill>
                <a:schemeClr val="tx1">
                  <a:lumMod val="65000"/>
                  <a:lumOff val="35000"/>
                </a:scheme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smtClean="0">
                <a:solidFill>
                  <a:srgbClr val="000000"/>
                </a:solidFill>
                <a:latin typeface="+mj-lt"/>
              </a:rPr>
              <a:t>Transform Data with</a:t>
            </a:r>
            <a:endParaRPr sz="6616" dirty="0">
              <a:latin typeface="+mj-lt"/>
            </a:endParaRPr>
          </a:p>
        </p:txBody>
      </p:sp>
      <p:sp>
        <p:nvSpPr>
          <p:cNvPr id="9" name="Slide Number Placeholder 8"/>
          <p:cNvSpPr>
            <a:spLocks noGrp="1"/>
          </p:cNvSpPr>
          <p:nvPr>
            <p:ph type="sldNum" idx="12"/>
          </p:nvPr>
        </p:nvSpPr>
        <p:spPr>
          <a:xfrm>
            <a:off x="9387866" y="6515036"/>
            <a:ext cx="2804134" cy="342964"/>
          </a:xfrm>
        </p:spPr>
        <p:txBody>
          <a:bodyPr/>
          <a:lstStyle/>
          <a:p>
            <a:fld id="{00000000-1234-1234-1234-123412341234}" type="slidenum">
              <a:rPr lang="en-US" sz="1600" smtClean="0"/>
              <a:pPr/>
              <a:t>10</a:t>
            </a:fld>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dplyr</a:t>
            </a:r>
            <a:endParaRPr sz="5400" dirty="0">
              <a:latin typeface="+mj-lt"/>
            </a:endParaRPr>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smtClean="0">
                <a:latin typeface="Calibri"/>
                <a:ea typeface="Calibri"/>
                <a:cs typeface="Calibri"/>
                <a:sym typeface="Calibri"/>
              </a:rPr>
              <a:t>dplyr </a:t>
            </a:r>
            <a:r>
              <a:rPr lang="en-US" sz="3200" dirty="0">
                <a:latin typeface="Calibri"/>
                <a:ea typeface="Calibri"/>
                <a:cs typeface="Calibri"/>
                <a:sym typeface="Calibri"/>
              </a:rPr>
              <a:t>implements a </a:t>
            </a:r>
            <a:r>
              <a:rPr lang="en-US" sz="3200" i="1" dirty="0">
                <a:latin typeface="Calibri"/>
                <a:ea typeface="Calibri"/>
                <a:cs typeface="Calibri"/>
                <a:sym typeface="Calibri"/>
              </a:rPr>
              <a:t>grammar </a:t>
            </a:r>
            <a:r>
              <a:rPr lang="en-US" sz="3200" dirty="0">
                <a:latin typeface="Calibri"/>
                <a:ea typeface="Calibri"/>
                <a:cs typeface="Calibri"/>
                <a:sym typeface="Calibri"/>
              </a:rPr>
              <a:t>for </a:t>
            </a:r>
            <a:r>
              <a:rPr lang="en-US" sz="3200" dirty="0" smtClean="0">
                <a:latin typeface="Calibri"/>
                <a:ea typeface="Calibri"/>
                <a:cs typeface="Calibri"/>
                <a:sym typeface="Calibri"/>
              </a:rPr>
              <a:t>transforming </a:t>
            </a:r>
            <a:r>
              <a:rPr lang="en-US" sz="3200" dirty="0">
                <a:latin typeface="Calibri"/>
                <a:ea typeface="Calibri"/>
                <a:cs typeface="Calibri"/>
                <a:sym typeface="Calibri"/>
              </a:rPr>
              <a:t>tabular data.</a:t>
            </a:r>
            <a:endParaRPr sz="3200" dirty="0">
              <a:latin typeface="Calibri"/>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11</a:t>
            </a:fld>
            <a:endParaRPr lang="en-US"/>
          </a:p>
        </p:txBody>
      </p:sp>
      <p:sp>
        <p:nvSpPr>
          <p:cNvPr id="8" name="Slide Number Placeholder 8"/>
          <p:cNvSpPr txBox="1">
            <a:spLocks/>
          </p:cNvSpPr>
          <p:nvPr/>
        </p:nvSpPr>
        <p:spPr>
          <a:xfrm>
            <a:off x="9387866"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11</a:t>
            </a:fld>
            <a:endParaRPr lang="en-US" sz="16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484355" y="426947"/>
            <a:ext cx="12113058" cy="777536"/>
          </a:xfrm>
          <a:prstGeom prst="rect">
            <a:avLst/>
          </a:prstGeom>
          <a:noFill/>
          <a:ln>
            <a:noFill/>
          </a:ln>
        </p:spPr>
        <p:txBody>
          <a:bodyPr spcFirstLastPara="1" wrap="square" lIns="0" tIns="6455" rIns="0" bIns="0" anchor="t" anchorCtr="0">
            <a:noAutofit/>
          </a:bodyPr>
          <a:lstStyle/>
          <a:p>
            <a:pPr marL="6803"/>
            <a:r>
              <a:rPr lang="en-US" sz="4800" dirty="0" smtClean="0">
                <a:solidFill>
                  <a:srgbClr val="000000"/>
                </a:solidFill>
                <a:latin typeface="+mj-lt"/>
              </a:rPr>
              <a:t>dplyr: </a:t>
            </a:r>
            <a:r>
              <a:rPr lang="nn-NO" sz="4800" dirty="0" smtClean="0">
                <a:solidFill>
                  <a:srgbClr val="000000"/>
                </a:solidFill>
                <a:latin typeface="+mj-lt"/>
              </a:rPr>
              <a:t>a </a:t>
            </a:r>
            <a:r>
              <a:rPr lang="nn-NO" sz="4800" dirty="0">
                <a:solidFill>
                  <a:srgbClr val="000000"/>
                </a:solidFill>
                <a:latin typeface="+mj-lt"/>
              </a:rPr>
              <a:t>grammar for </a:t>
            </a:r>
            <a:r>
              <a:rPr lang="nn-NO" sz="4800" dirty="0" smtClean="0">
                <a:solidFill>
                  <a:srgbClr val="000000"/>
                </a:solidFill>
                <a:latin typeface="+mj-lt"/>
              </a:rPr>
              <a:t>transforming data</a:t>
            </a:r>
            <a:endParaRPr sz="4800" dirty="0">
              <a:latin typeface="+mj-lt"/>
            </a:endParaRPr>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24" name="Group 23"/>
          <p:cNvGrpSpPr/>
          <p:nvPr/>
        </p:nvGrpSpPr>
        <p:grpSpPr>
          <a:xfrm>
            <a:off x="781462" y="1429305"/>
            <a:ext cx="9802418" cy="1323439"/>
            <a:chOff x="781462" y="1429305"/>
            <a:chExt cx="9802418" cy="1323439"/>
          </a:xfrm>
        </p:grpSpPr>
        <p:sp>
          <p:nvSpPr>
            <p:cNvPr id="2" name="TextBox 1"/>
            <p:cNvSpPr txBox="1"/>
            <p:nvPr/>
          </p:nvSpPr>
          <p:spPr>
            <a:xfrm>
              <a:off x="781462" y="1429305"/>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1</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8" name="Google Shape;123;p16"/>
            <p:cNvSpPr txBox="1">
              <a:spLocks/>
            </p:cNvSpPr>
            <p:nvPr/>
          </p:nvSpPr>
          <p:spPr>
            <a:xfrm>
              <a:off x="1766656" y="170225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Extract</a:t>
              </a:r>
              <a:r>
                <a:rPr lang="en-US" sz="4000" dirty="0" smtClean="0">
                  <a:solidFill>
                    <a:srgbClr val="000000"/>
                  </a:solidFill>
                  <a:latin typeface="+mj-lt"/>
                </a:rPr>
                <a:t> existing variables.</a:t>
              </a:r>
              <a:endParaRPr lang="en-US" sz="4000" dirty="0">
                <a:latin typeface="+mj-lt"/>
              </a:endParaRPr>
            </a:p>
          </p:txBody>
        </p:sp>
        <p:sp>
          <p:nvSpPr>
            <p:cNvPr id="9" name="Google Shape;123;p16"/>
            <p:cNvSpPr txBox="1">
              <a:spLocks/>
            </p:cNvSpPr>
            <p:nvPr/>
          </p:nvSpPr>
          <p:spPr>
            <a:xfrm>
              <a:off x="8575829" y="1702256"/>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78AAD6"/>
                  </a:solidFill>
                  <a:latin typeface="+mj-lt"/>
                </a:rPr>
                <a:t>select()</a:t>
              </a:r>
              <a:endParaRPr lang="en-US" sz="4000" dirty="0">
                <a:solidFill>
                  <a:srgbClr val="78AAD6"/>
                </a:solidFill>
                <a:latin typeface="+mj-lt"/>
              </a:endParaRPr>
            </a:p>
          </p:txBody>
        </p:sp>
      </p:grpSp>
      <p:grpSp>
        <p:nvGrpSpPr>
          <p:cNvPr id="23" name="Group 22"/>
          <p:cNvGrpSpPr/>
          <p:nvPr/>
        </p:nvGrpSpPr>
        <p:grpSpPr>
          <a:xfrm>
            <a:off x="781462" y="2419353"/>
            <a:ext cx="9802418" cy="1323439"/>
            <a:chOff x="781462" y="2479793"/>
            <a:chExt cx="9802418" cy="1323439"/>
          </a:xfrm>
        </p:grpSpPr>
        <p:sp>
          <p:nvSpPr>
            <p:cNvPr id="10" name="TextBox 9"/>
            <p:cNvSpPr txBox="1"/>
            <p:nvPr/>
          </p:nvSpPr>
          <p:spPr>
            <a:xfrm>
              <a:off x="781462" y="2479793"/>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2</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11" name="Google Shape;123;p16"/>
            <p:cNvSpPr txBox="1">
              <a:spLocks/>
            </p:cNvSpPr>
            <p:nvPr/>
          </p:nvSpPr>
          <p:spPr>
            <a:xfrm>
              <a:off x="1766656" y="2752744"/>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Extract</a:t>
              </a:r>
              <a:r>
                <a:rPr lang="en-US" sz="4000" dirty="0" smtClean="0">
                  <a:solidFill>
                    <a:srgbClr val="000000"/>
                  </a:solidFill>
                  <a:latin typeface="+mj-lt"/>
                </a:rPr>
                <a:t> existing rows.</a:t>
              </a:r>
              <a:endParaRPr lang="en-US" sz="4000" dirty="0">
                <a:latin typeface="+mj-lt"/>
              </a:endParaRPr>
            </a:p>
          </p:txBody>
        </p:sp>
        <p:sp>
          <p:nvSpPr>
            <p:cNvPr id="12" name="Google Shape;123;p16"/>
            <p:cNvSpPr txBox="1">
              <a:spLocks/>
            </p:cNvSpPr>
            <p:nvPr/>
          </p:nvSpPr>
          <p:spPr>
            <a:xfrm>
              <a:off x="8575829" y="2752744"/>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filter()</a:t>
              </a:r>
            </a:p>
          </p:txBody>
        </p:sp>
      </p:grpSp>
      <p:grpSp>
        <p:nvGrpSpPr>
          <p:cNvPr id="22" name="Group 21"/>
          <p:cNvGrpSpPr/>
          <p:nvPr/>
        </p:nvGrpSpPr>
        <p:grpSpPr>
          <a:xfrm>
            <a:off x="781462" y="3409401"/>
            <a:ext cx="10051772" cy="1323439"/>
            <a:chOff x="781462" y="3414465"/>
            <a:chExt cx="10051772" cy="1323439"/>
          </a:xfrm>
        </p:grpSpPr>
        <p:sp>
          <p:nvSpPr>
            <p:cNvPr id="14" name="TextBox 13"/>
            <p:cNvSpPr txBox="1"/>
            <p:nvPr/>
          </p:nvSpPr>
          <p:spPr>
            <a:xfrm>
              <a:off x="781462" y="3414465"/>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3</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15" name="Google Shape;123;p16"/>
            <p:cNvSpPr txBox="1">
              <a:spLocks/>
            </p:cNvSpPr>
            <p:nvPr/>
          </p:nvSpPr>
          <p:spPr>
            <a:xfrm>
              <a:off x="1766656" y="368741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Derive</a:t>
              </a:r>
              <a:r>
                <a:rPr lang="en-US" sz="4000" dirty="0" smtClean="0">
                  <a:solidFill>
                    <a:srgbClr val="000000"/>
                  </a:solidFill>
                  <a:latin typeface="+mj-lt"/>
                </a:rPr>
                <a:t> new variables.</a:t>
              </a:r>
              <a:endParaRPr lang="en-US" sz="4000" dirty="0">
                <a:latin typeface="+mj-lt"/>
              </a:endParaRPr>
            </a:p>
          </p:txBody>
        </p:sp>
        <p:sp>
          <p:nvSpPr>
            <p:cNvPr id="16" name="Google Shape;123;p16"/>
            <p:cNvSpPr txBox="1">
              <a:spLocks/>
            </p:cNvSpPr>
            <p:nvPr/>
          </p:nvSpPr>
          <p:spPr>
            <a:xfrm>
              <a:off x="8575829" y="3687416"/>
              <a:ext cx="2257405"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78AAD6"/>
                  </a:solidFill>
                  <a:latin typeface="+mj-lt"/>
                </a:rPr>
                <a:t>mutate()</a:t>
              </a:r>
              <a:endParaRPr lang="en-US" sz="4000" b="1" dirty="0">
                <a:solidFill>
                  <a:srgbClr val="78AAD6"/>
                </a:solidFill>
                <a:latin typeface="+mj-lt"/>
              </a:endParaRPr>
            </a:p>
          </p:txBody>
        </p:sp>
      </p:grpSp>
      <p:grpSp>
        <p:nvGrpSpPr>
          <p:cNvPr id="5" name="Group 4"/>
          <p:cNvGrpSpPr/>
          <p:nvPr/>
        </p:nvGrpSpPr>
        <p:grpSpPr>
          <a:xfrm>
            <a:off x="781462" y="4399450"/>
            <a:ext cx="10961359" cy="1382773"/>
            <a:chOff x="781462" y="4399450"/>
            <a:chExt cx="10961359" cy="1382773"/>
          </a:xfrm>
        </p:grpSpPr>
        <p:sp>
          <p:nvSpPr>
            <p:cNvPr id="17" name="TextBox 16"/>
            <p:cNvSpPr txBox="1"/>
            <p:nvPr/>
          </p:nvSpPr>
          <p:spPr>
            <a:xfrm>
              <a:off x="781462" y="4399450"/>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4</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18" name="Google Shape;123;p16"/>
            <p:cNvSpPr txBox="1">
              <a:spLocks/>
            </p:cNvSpPr>
            <p:nvPr/>
          </p:nvSpPr>
          <p:spPr>
            <a:xfrm>
              <a:off x="1766655" y="5004687"/>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Change</a:t>
              </a:r>
              <a:r>
                <a:rPr lang="en-US" sz="4000" dirty="0" smtClean="0">
                  <a:solidFill>
                    <a:srgbClr val="000000"/>
                  </a:solidFill>
                  <a:latin typeface="+mj-lt"/>
                </a:rPr>
                <a:t> the unit of analysis.</a:t>
              </a:r>
              <a:endParaRPr lang="en-US" sz="4000" dirty="0">
                <a:latin typeface="+mj-lt"/>
              </a:endParaRPr>
            </a:p>
          </p:txBody>
        </p:sp>
        <p:sp>
          <p:nvSpPr>
            <p:cNvPr id="19" name="Google Shape;123;p16"/>
            <p:cNvSpPr txBox="1">
              <a:spLocks/>
            </p:cNvSpPr>
            <p:nvPr/>
          </p:nvSpPr>
          <p:spPr>
            <a:xfrm>
              <a:off x="8575829" y="4672401"/>
              <a:ext cx="3166992"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78AAD6"/>
                  </a:solidFill>
                  <a:latin typeface="+mj-lt"/>
                </a:rPr>
                <a:t>summarize()</a:t>
              </a:r>
              <a:endParaRPr lang="en-US" sz="4000" b="1" dirty="0">
                <a:solidFill>
                  <a:srgbClr val="78AAD6"/>
                </a:solidFill>
                <a:latin typeface="+mj-lt"/>
              </a:endParaRPr>
            </a:p>
          </p:txBody>
        </p:sp>
      </p:grpSp>
      <p:sp>
        <p:nvSpPr>
          <p:cNvPr id="3" name="Slide Number Placeholder 2"/>
          <p:cNvSpPr>
            <a:spLocks noGrp="1"/>
          </p:cNvSpPr>
          <p:nvPr>
            <p:ph type="sldNum" idx="12"/>
          </p:nvPr>
        </p:nvSpPr>
        <p:spPr/>
        <p:txBody>
          <a:bodyPr/>
          <a:lstStyle/>
          <a:p>
            <a:fld id="{00000000-1234-1234-1234-123412341234}" type="slidenum">
              <a:rPr lang="en-US" smtClean="0"/>
              <a:pPr/>
              <a:t>12</a:t>
            </a:fld>
            <a:endParaRPr lang="en-US"/>
          </a:p>
        </p:txBody>
      </p:sp>
    </p:spTree>
    <p:extLst>
      <p:ext uri="{BB962C8B-B14F-4D97-AF65-F5344CB8AC3E}">
        <p14:creationId xmlns:p14="http://schemas.microsoft.com/office/powerpoint/2010/main" val="42303229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765655" y="359699"/>
            <a:ext cx="4925958"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a:t>
            </a:r>
            <a:r>
              <a:rPr lang="en-US" sz="2800" dirty="0" smtClean="0">
                <a:latin typeface="+mj-lt"/>
                <a:ea typeface="Calibri"/>
                <a:cs typeface="Calibri"/>
                <a:sym typeface="Calibri"/>
              </a:rPr>
              <a:t>frame as </a:t>
            </a:r>
            <a:r>
              <a:rPr lang="en-US" sz="2800" dirty="0">
                <a:latin typeface="+mj-lt"/>
                <a:ea typeface="Calibri"/>
                <a:cs typeface="Calibri"/>
                <a:sym typeface="Calibri"/>
              </a:rPr>
              <a:t>its first argument and  returns a data </a:t>
            </a:r>
            <a:r>
              <a:rPr lang="en-US" sz="2800" dirty="0" smtClean="0">
                <a:latin typeface="+mj-lt"/>
                <a:ea typeface="Calibri"/>
                <a:cs typeface="Calibri"/>
                <a:sym typeface="Calibri"/>
              </a:rPr>
              <a:t>frame as its output.</a:t>
            </a:r>
            <a:endParaRPr sz="2800" dirty="0">
              <a:latin typeface="+mj-lt"/>
              <a:ea typeface="Calibri"/>
              <a:cs typeface="Calibri"/>
              <a:sym typeface="Calibri"/>
            </a:endParaRPr>
          </a:p>
        </p:txBody>
      </p:sp>
      <p:grpSp>
        <p:nvGrpSpPr>
          <p:cNvPr id="5" name="Group 4"/>
          <p:cNvGrpSpPr/>
          <p:nvPr/>
        </p:nvGrpSpPr>
        <p:grpSpPr>
          <a:xfrm>
            <a:off x="5536772"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smtClean="0">
                  <a:solidFill>
                    <a:srgbClr val="FFFFFF"/>
                  </a:solidFill>
                  <a:latin typeface="+mj-lt"/>
                  <a:ea typeface="Trebuchet MS"/>
                  <a:cs typeface="Trebuchet MS"/>
                  <a:sym typeface="Trebuchet MS"/>
                </a:rPr>
                <a:t>specific  </a:t>
              </a:r>
              <a:r>
                <a:rPr lang="en-US" sz="2800" b="1" dirty="0">
                  <a:solidFill>
                    <a:srgbClr val="FFFFFF"/>
                  </a:solidFill>
                  <a:latin typeface="+mj-lt"/>
                  <a:ea typeface="Trebuchet MS"/>
                  <a:cs typeface="Trebuchet MS"/>
                  <a:sym typeface="Trebuchet MS"/>
                </a:rPr>
                <a:t>arguments</a:t>
              </a:r>
              <a:endParaRPr sz="2800" dirty="0">
                <a:latin typeface="+mj-lt"/>
                <a:ea typeface="Trebuchet MS"/>
                <a:cs typeface="Trebuchet MS"/>
                <a:sym typeface="Trebuchet MS"/>
              </a:endParaRPr>
            </a:p>
          </p:txBody>
        </p:sp>
      </p:grpSp>
      <p:grpSp>
        <p:nvGrpSpPr>
          <p:cNvPr id="4" name="Group 3"/>
          <p:cNvGrpSpPr/>
          <p:nvPr/>
        </p:nvGrpSpPr>
        <p:grpSpPr>
          <a:xfrm>
            <a:off x="4212052"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175182"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13</a:t>
            </a:fld>
            <a:endParaRPr lang="en-US"/>
          </a:p>
        </p:txBody>
      </p:sp>
      <p:sp>
        <p:nvSpPr>
          <p:cNvPr id="18" name="Slide Number Placeholder 8"/>
          <p:cNvSpPr txBox="1">
            <a:spLocks/>
          </p:cNvSpPr>
          <p:nvPr/>
        </p:nvSpPr>
        <p:spPr>
          <a:xfrm>
            <a:off x="9387866"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13</a:t>
            </a:fld>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Isolating data</a:t>
            </a:r>
          </a:p>
        </p:txBody>
      </p:sp>
    </p:spTree>
    <p:extLst>
      <p:ext uri="{BB962C8B-B14F-4D97-AF65-F5344CB8AC3E}">
        <p14:creationId xmlns:p14="http://schemas.microsoft.com/office/powerpoint/2010/main" val="20340221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4131660"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latin typeface="+mj-lt"/>
              </a:rPr>
              <a:t>Isolating </a:t>
            </a:r>
            <a:r>
              <a:rPr lang="en-US" sz="5400" dirty="0">
                <a:solidFill>
                  <a:srgbClr val="000000"/>
                </a:solidFill>
                <a:latin typeface="+mj-lt"/>
              </a:rPr>
              <a:t>data</a:t>
            </a:r>
            <a:endParaRPr sz="5400" dirty="0">
              <a:latin typeface="+mj-lt"/>
            </a:endParaRPr>
          </a:p>
        </p:txBody>
      </p:sp>
      <p:graphicFrame>
        <p:nvGraphicFramePr>
          <p:cNvPr id="147" name="Google Shape;147;p18"/>
          <p:cNvGraphicFramePr/>
          <p:nvPr>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mj-lt"/>
                <a:ea typeface="Calibri"/>
                <a:cs typeface="Calibri"/>
                <a:sym typeface="Calibri"/>
              </a:rPr>
              <a:t>Extract </a:t>
            </a:r>
            <a:r>
              <a:rPr lang="en-US" sz="4000" dirty="0" smtClean="0">
                <a:latin typeface="+mj-lt"/>
                <a:ea typeface="Calibri"/>
                <a:cs typeface="Calibri"/>
                <a:sym typeface="Calibri"/>
              </a:rPr>
              <a:t>columns with </a:t>
            </a:r>
            <a:r>
              <a:rPr lang="en-US" sz="4000" b="1" dirty="0">
                <a:solidFill>
                  <a:srgbClr val="0365C0"/>
                </a:solidFill>
                <a:latin typeface="+mj-lt"/>
                <a:ea typeface="Trebuchet MS"/>
                <a:cs typeface="Trebuchet MS"/>
                <a:sym typeface="Trebuchet MS"/>
              </a:rPr>
              <a:t>select</a:t>
            </a:r>
            <a:r>
              <a:rPr lang="en-US" sz="4000" b="1" dirty="0" smtClean="0">
                <a:solidFill>
                  <a:srgbClr val="0365C0"/>
                </a:solidFill>
                <a:latin typeface="+mj-lt"/>
                <a:ea typeface="Trebuchet MS"/>
                <a:cs typeface="Trebuchet MS"/>
                <a:sym typeface="Trebuchet MS"/>
              </a:rPr>
              <a:t>().</a:t>
            </a:r>
            <a:endParaRPr sz="4000" dirty="0">
              <a:latin typeface="+mj-lt"/>
              <a:ea typeface="Trebuchet MS"/>
              <a:cs typeface="Trebuchet MS"/>
              <a:sym typeface="Trebuchet MS"/>
            </a:endParaRPr>
          </a:p>
          <a:p>
            <a:pPr>
              <a:spcBef>
                <a:spcPts val="16"/>
              </a:spcBef>
            </a:pPr>
            <a:endParaRPr sz="4000" dirty="0">
              <a:latin typeface="+mj-lt"/>
              <a:ea typeface="Times New Roman"/>
              <a:cs typeface="Times New Roman"/>
              <a:sym typeface="Times New Roman"/>
            </a:endParaRPr>
          </a:p>
          <a:p>
            <a:pPr marL="6803"/>
            <a:r>
              <a:rPr lang="en-US" sz="4000" dirty="0">
                <a:latin typeface="+mj-lt"/>
                <a:ea typeface="Calibri"/>
                <a:cs typeface="Calibri"/>
                <a:sym typeface="Calibri"/>
              </a:rPr>
              <a:t>Extract </a:t>
            </a:r>
            <a:r>
              <a:rPr lang="en-US" sz="4000" dirty="0" smtClean="0">
                <a:latin typeface="+mj-lt"/>
                <a:ea typeface="Calibri"/>
                <a:cs typeface="Calibri"/>
                <a:sym typeface="Calibri"/>
              </a:rPr>
              <a:t>rows </a:t>
            </a:r>
            <a:r>
              <a:rPr lang="en-US" sz="4000" dirty="0">
                <a:latin typeface="+mj-lt"/>
                <a:ea typeface="Calibri"/>
                <a:cs typeface="Calibri"/>
                <a:sym typeface="Calibri"/>
              </a:rPr>
              <a:t>with </a:t>
            </a:r>
            <a:r>
              <a:rPr lang="en-US" sz="4000" b="1" dirty="0">
                <a:solidFill>
                  <a:srgbClr val="0365C0"/>
                </a:solidFill>
                <a:latin typeface="+mj-lt"/>
                <a:ea typeface="Trebuchet MS"/>
                <a:cs typeface="Trebuchet MS"/>
                <a:sym typeface="Trebuchet MS"/>
              </a:rPr>
              <a:t>filter</a:t>
            </a:r>
            <a:r>
              <a:rPr lang="en-US" sz="4000" b="1" dirty="0" smtClean="0">
                <a:solidFill>
                  <a:srgbClr val="0365C0"/>
                </a:solidFill>
                <a:latin typeface="+mj-lt"/>
                <a:ea typeface="Trebuchet MS"/>
                <a:cs typeface="Trebuchet MS"/>
                <a:sym typeface="Trebuchet MS"/>
              </a:rPr>
              <a:t>().</a:t>
            </a:r>
            <a:endParaRPr sz="4000" dirty="0">
              <a:latin typeface="+mj-lt"/>
              <a:ea typeface="Trebuchet MS"/>
              <a:cs typeface="Trebuchet MS"/>
              <a:sym typeface="Trebuchet MS"/>
            </a:endParaRPr>
          </a:p>
          <a:p>
            <a:endParaRPr sz="4000" dirty="0">
              <a:latin typeface="+mj-lt"/>
              <a:ea typeface="Times New Roman"/>
              <a:cs typeface="Times New Roman"/>
              <a:sym typeface="Times New Roman"/>
            </a:endParaRPr>
          </a:p>
          <a:p>
            <a:pPr marL="6803"/>
            <a:r>
              <a:rPr lang="en-US" sz="4000" dirty="0">
                <a:latin typeface="+mj-lt"/>
                <a:ea typeface="Calibri"/>
                <a:cs typeface="Calibri"/>
                <a:sym typeface="Calibri"/>
              </a:rPr>
              <a:t>Arrange </a:t>
            </a:r>
            <a:r>
              <a:rPr lang="en-US" sz="4000" dirty="0" smtClean="0">
                <a:latin typeface="+mj-lt"/>
                <a:ea typeface="Calibri"/>
                <a:cs typeface="Calibri"/>
                <a:sym typeface="Calibri"/>
              </a:rPr>
              <a:t>rows</a:t>
            </a:r>
            <a:r>
              <a:rPr lang="en-US" sz="4000" dirty="0">
                <a:latin typeface="+mj-lt"/>
                <a:ea typeface="Calibri"/>
                <a:cs typeface="Calibri"/>
                <a:sym typeface="Calibri"/>
              </a:rPr>
              <a:t>, with </a:t>
            </a:r>
            <a:r>
              <a:rPr lang="en-US" sz="4000" b="1" dirty="0">
                <a:solidFill>
                  <a:srgbClr val="0365C0"/>
                </a:solidFill>
                <a:latin typeface="+mj-lt"/>
                <a:ea typeface="Trebuchet MS"/>
                <a:cs typeface="Trebuchet MS"/>
                <a:sym typeface="Trebuchet MS"/>
              </a:rPr>
              <a:t>arrange()</a:t>
            </a:r>
            <a:r>
              <a:rPr lang="en-US" sz="4000" dirty="0">
                <a:latin typeface="+mj-lt"/>
                <a:ea typeface="Calibri"/>
                <a:cs typeface="Calibri"/>
                <a:sym typeface="Calibri"/>
              </a:rPr>
              <a:t>.</a:t>
            </a:r>
            <a:endParaRPr sz="4000" dirty="0">
              <a:latin typeface="+mj-lt"/>
              <a:ea typeface="Calibri"/>
              <a:cs typeface="Calibri"/>
              <a:sym typeface="Calibri"/>
            </a:endParaRPr>
          </a:p>
        </p:txBody>
      </p:sp>
      <p:graphicFrame>
        <p:nvGraphicFramePr>
          <p:cNvPr id="154" name="Google Shape;154;p18"/>
          <p:cNvGraphicFramePr/>
          <p:nvPr>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15</a:t>
            </a:fld>
            <a:endParaRPr lang="en-US"/>
          </a:p>
        </p:txBody>
      </p:sp>
    </p:spTree>
    <p:extLst>
      <p:ext uri="{BB962C8B-B14F-4D97-AF65-F5344CB8AC3E}">
        <p14:creationId xmlns:p14="http://schemas.microsoft.com/office/powerpoint/2010/main" val="26437079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3858179" y="2519421"/>
            <a:ext cx="3872610"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select()</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a:t>
            </a:r>
            <a:r>
              <a:rPr lang="en-US" sz="3200" dirty="0" smtClean="0">
                <a:latin typeface="Calibri"/>
                <a:ea typeface="Calibri"/>
                <a:cs typeface="Calibri"/>
                <a:sym typeface="Calibri"/>
              </a:rPr>
              <a:t>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17</a:t>
            </a:fld>
            <a:endParaRPr lang="en-US"/>
          </a:p>
        </p:txBody>
      </p:sp>
      <p:sp>
        <p:nvSpPr>
          <p:cNvPr id="10" name="Slide Number Placeholder 8"/>
          <p:cNvSpPr txBox="1">
            <a:spLocks/>
          </p:cNvSpPr>
          <p:nvPr/>
        </p:nvSpPr>
        <p:spPr>
          <a:xfrm>
            <a:off x="9387866"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17</a:t>
            </a:fld>
            <a:endParaRPr lang="en-US" sz="1600" dirty="0"/>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smtClean="0">
                  <a:solidFill>
                    <a:srgbClr val="FFFFFF"/>
                  </a:solidFill>
                  <a:latin typeface="Trebuchet MS"/>
                  <a:ea typeface="Trebuchet MS"/>
                  <a:cs typeface="Trebuchet MS"/>
                  <a:sym typeface="Trebuchet MS"/>
                </a:rPr>
                <a:t>=</a:t>
              </a:r>
              <a:r>
                <a:rPr lang="en-US" sz="2062" dirty="0" smtClean="0">
                  <a:solidFill>
                    <a:srgbClr val="FFFFFF"/>
                  </a:solidFill>
                  <a:latin typeface="Trebuchet MS"/>
                  <a:ea typeface="Trebuchet MS"/>
                  <a:cs typeface="Trebuchet MS"/>
                  <a:sym typeface="Trebuchet MS"/>
                </a:rPr>
                <a:t> Number of rows</a:t>
              </a:r>
            </a:p>
            <a:p>
              <a:pPr marL="8164">
                <a:lnSpc>
                  <a:spcPct val="116753"/>
                </a:lnSpc>
              </a:pPr>
              <a:r>
                <a:rPr lang="en-US" sz="2400" b="1" dirty="0" smtClean="0">
                  <a:solidFill>
                    <a:srgbClr val="FFFFFF"/>
                  </a:solidFill>
                  <a:latin typeface="Verdana" panose="020B0604030504040204" pitchFamily="34" charset="0"/>
                  <a:ea typeface="Verdana" panose="020B0604030504040204" pitchFamily="34" charset="0"/>
                  <a:cs typeface="Calibri"/>
                  <a:sym typeface="Trebuchet MS"/>
                </a:rPr>
                <a:t>↓</a:t>
              </a:r>
              <a:r>
                <a:rPr lang="en-US" sz="2062" dirty="0" smtClean="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236567" y="684400"/>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69" name="Google Shape;169;p20"/>
          <p:cNvSpPr/>
          <p:nvPr/>
        </p:nvSpPr>
        <p:spPr>
          <a:xfrm>
            <a:off x="2250090" y="2312216"/>
            <a:ext cx="8196929" cy="809030"/>
          </a:xfrm>
          <a:custGeom>
            <a:avLst/>
            <a:gdLst/>
            <a:ahLst/>
            <a:cxnLst/>
            <a:rect l="l" t="t" r="r" b="b"/>
            <a:pathLst>
              <a:path w="12032615" h="1333500" extrusionOk="0">
                <a:moveTo>
                  <a:pt x="0" y="0"/>
                </a:moveTo>
                <a:lnTo>
                  <a:pt x="12032283" y="0"/>
                </a:lnTo>
                <a:lnTo>
                  <a:pt x="12032283"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70" name="Google Shape;170;p20"/>
          <p:cNvSpPr/>
          <p:nvPr/>
        </p:nvSpPr>
        <p:spPr>
          <a:xfrm>
            <a:off x="2250090" y="2312216"/>
            <a:ext cx="8196929" cy="809030"/>
          </a:xfrm>
          <a:custGeom>
            <a:avLst/>
            <a:gdLst/>
            <a:ahLst/>
            <a:cxnLst/>
            <a:rect l="l" t="t" r="r" b="b"/>
            <a:pathLst>
              <a:path w="12032615" h="1333500" extrusionOk="0">
                <a:moveTo>
                  <a:pt x="0" y="0"/>
                </a:moveTo>
                <a:lnTo>
                  <a:pt x="12032282" y="0"/>
                </a:lnTo>
                <a:lnTo>
                  <a:pt x="12032282"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71" name="Google Shape;171;p20"/>
          <p:cNvSpPr txBox="1"/>
          <p:nvPr/>
        </p:nvSpPr>
        <p:spPr>
          <a:xfrm>
            <a:off x="2886227" y="1725726"/>
            <a:ext cx="6487847" cy="1167589"/>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a:t>
            </a:r>
            <a:r>
              <a:rPr lang="en-US" sz="3200" dirty="0" smtClean="0">
                <a:latin typeface="+mj-lt"/>
                <a:ea typeface="Calibri"/>
                <a:cs typeface="Calibri"/>
                <a:sym typeface="Calibri"/>
              </a:rPr>
              <a:t>from a data frame</a:t>
            </a:r>
            <a:endParaRPr sz="2652" dirty="0">
              <a:latin typeface="+mj-lt"/>
              <a:ea typeface="Calibri"/>
              <a:cs typeface="Calibri"/>
              <a:sym typeface="Calibri"/>
            </a:endParaRPr>
          </a:p>
          <a:p>
            <a:pPr marL="73817">
              <a:spcBef>
                <a:spcPts val="2354"/>
              </a:spcBef>
            </a:pPr>
            <a:endParaRPr sz="3200" dirty="0">
              <a:latin typeface="+mj-lt"/>
              <a:ea typeface="Courier New"/>
              <a:cs typeface="Consolas" panose="020B0609020204030204" pitchFamily="49" charset="0"/>
              <a:sym typeface="Courier New"/>
            </a:endParaRPr>
          </a:p>
        </p:txBody>
      </p:sp>
      <p:sp>
        <p:nvSpPr>
          <p:cNvPr id="172" name="Google Shape;172;p20"/>
          <p:cNvSpPr/>
          <p:nvPr/>
        </p:nvSpPr>
        <p:spPr>
          <a:xfrm>
            <a:off x="4867705" y="2859504"/>
            <a:ext cx="3840689" cy="232892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3"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a:t>
            </a:r>
            <a:r>
              <a:rPr lang="en-US" sz="2800" dirty="0" smtClean="0">
                <a:solidFill>
                  <a:srgbClr val="FFFFFF"/>
                </a:solidFill>
                <a:latin typeface="+mj-lt"/>
                <a:ea typeface="Calibri"/>
                <a:cs typeface="Calibri"/>
                <a:sym typeface="Calibri"/>
              </a:rPr>
              <a:t>helper) </a:t>
            </a:r>
            <a:r>
              <a:rPr lang="en-US" sz="2800" dirty="0">
                <a:solidFill>
                  <a:srgbClr val="FFFFFF"/>
                </a:solidFill>
                <a:latin typeface="+mj-lt"/>
                <a:ea typeface="Calibri"/>
                <a:cs typeface="Calibri"/>
                <a:sym typeface="Calibri"/>
              </a:rPr>
              <a:t>function)</a:t>
            </a:r>
            <a:endParaRPr sz="2800" dirty="0">
              <a:latin typeface="+mj-lt"/>
              <a:ea typeface="Calibri"/>
              <a:cs typeface="Calibri"/>
              <a:sym typeface="Calibri"/>
            </a:endParaRPr>
          </a:p>
        </p:txBody>
      </p:sp>
      <p:sp>
        <p:nvSpPr>
          <p:cNvPr id="17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1"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 name="Rectangle 2"/>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4"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15"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sp>
        <p:nvSpPr>
          <p:cNvPr id="2" name="Slide Number Placeholder 1"/>
          <p:cNvSpPr>
            <a:spLocks noGrp="1"/>
          </p:cNvSpPr>
          <p:nvPr>
            <p:ph type="sldNum" idx="12"/>
          </p:nvPr>
        </p:nvSpPr>
        <p:spPr/>
        <p:txBody>
          <a:bodyPr/>
          <a:lstStyle/>
          <a:p>
            <a:fld id="{00000000-1234-1234-1234-123412341234}" type="slidenum">
              <a:rPr lang="en-US" smtClean="0"/>
              <a:pPr/>
              <a:t>18</a:t>
            </a:fld>
            <a:endParaRPr lang="en-US"/>
          </a:p>
        </p:txBody>
      </p:sp>
    </p:spTree>
    <p:extLst>
      <p:ext uri="{BB962C8B-B14F-4D97-AF65-F5344CB8AC3E}">
        <p14:creationId xmlns:p14="http://schemas.microsoft.com/office/powerpoint/2010/main" val="26582195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a:t>
            </a:r>
            <a:r>
              <a:rPr lang="en-US" sz="2800" dirty="0" smtClean="0">
                <a:solidFill>
                  <a:srgbClr val="FFFFFF"/>
                </a:solidFill>
                <a:latin typeface="+mj-lt"/>
                <a:ea typeface="Calibri"/>
                <a:cs typeface="Calibri"/>
                <a:sym typeface="Calibri"/>
              </a:rPr>
              <a:t>helper) </a:t>
            </a:r>
            <a:r>
              <a:rPr lang="en-US" sz="2800" dirty="0">
                <a:solidFill>
                  <a:srgbClr val="FFFFFF"/>
                </a:solidFill>
                <a:latin typeface="+mj-lt"/>
                <a:ea typeface="Calibri"/>
                <a:cs typeface="Calibri"/>
                <a:sym typeface="Calibri"/>
              </a:rPr>
              <a:t>function)</a:t>
            </a:r>
            <a:endParaRPr sz="2800" dirty="0">
              <a:latin typeface="+mj-lt"/>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8"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mtClean="0">
                <a:solidFill>
                  <a:srgbClr val="000000"/>
                </a:solidFill>
              </a:rPr>
              <a:t>select()</a:t>
            </a:r>
            <a:endParaRPr lang="en-US" dirty="0"/>
          </a:p>
        </p:txBody>
      </p:sp>
      <p:sp>
        <p:nvSpPr>
          <p:cNvPr id="19" name="Google Shape;171;p20"/>
          <p:cNvSpPr txBox="1"/>
          <p:nvPr/>
        </p:nvSpPr>
        <p:spPr>
          <a:xfrm>
            <a:off x="2886227" y="1725727"/>
            <a:ext cx="6487847"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a:t>
            </a:r>
            <a:r>
              <a:rPr lang="en-US" sz="3200" dirty="0" smtClean="0">
                <a:latin typeface="+mj-lt"/>
                <a:ea typeface="Calibri"/>
                <a:cs typeface="Calibri"/>
                <a:sym typeface="Calibri"/>
              </a:rPr>
              <a:t>from a data frame</a:t>
            </a:r>
            <a:endParaRPr sz="2652"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19</a:t>
            </a:fld>
            <a:endParaRPr lang="en-US"/>
          </a:p>
        </p:txBody>
      </p:sp>
      <p:sp>
        <p:nvSpPr>
          <p:cNvPr id="22" name="Slide Number Placeholder 8"/>
          <p:cNvSpPr txBox="1">
            <a:spLocks/>
          </p:cNvSpPr>
          <p:nvPr/>
        </p:nvSpPr>
        <p:spPr>
          <a:xfrm>
            <a:off x="9387866"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19</a:t>
            </a:fld>
            <a:endParaRPr lang="en-US" sz="16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p:cNvGraphicFramePr>
            <a:graphicFrameLocks noGrp="1"/>
          </p:cNvGraphicFramePr>
          <p:nvPr>
            <p:extLst>
              <p:ext uri="{D42A27DB-BD31-4B8C-83A1-F6EECF244321}">
                <p14:modId xmlns:p14="http://schemas.microsoft.com/office/powerpoint/2010/main" val="998031526"/>
              </p:ext>
            </p:extLst>
          </p:nvPr>
        </p:nvGraphicFramePr>
        <p:xfrm>
          <a:off x="883579" y="287674"/>
          <a:ext cx="10880330" cy="6138809"/>
        </p:xfrm>
        <a:graphic>
          <a:graphicData uri="http://schemas.openxmlformats.org/drawingml/2006/table">
            <a:tbl>
              <a:tblPr/>
              <a:tblGrid>
                <a:gridCol w="2176062">
                  <a:extLst>
                    <a:ext uri="{9D8B030D-6E8A-4147-A177-3AD203B41FA5}">
                      <a16:colId xmlns:a16="http://schemas.microsoft.com/office/drawing/2014/main" val="3165365227"/>
                    </a:ext>
                  </a:extLst>
                </a:gridCol>
                <a:gridCol w="4352134">
                  <a:extLst>
                    <a:ext uri="{9D8B030D-6E8A-4147-A177-3AD203B41FA5}">
                      <a16:colId xmlns:a16="http://schemas.microsoft.com/office/drawing/2014/main" val="3978612482"/>
                    </a:ext>
                  </a:extLst>
                </a:gridCol>
                <a:gridCol w="4352134">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July 16 2020</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Session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Instructor</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1:00 pm - 1:30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1:30 pm - 2:15 pm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Introduction to R and </a:t>
                      </a:r>
                      <a:r>
                        <a:rPr lang="en-US" sz="1800" b="0" i="0" u="none" strike="noStrike" kern="1200" dirty="0" err="1">
                          <a:solidFill>
                            <a:srgbClr val="212121"/>
                          </a:solidFill>
                          <a:effectLst/>
                          <a:latin typeface="Arial" panose="020B0604020202020204" pitchFamily="34" charset="0"/>
                          <a:ea typeface="+mn-ea"/>
                          <a:cs typeface="+mn-cs"/>
                        </a:rPr>
                        <a:t>RStudio</a:t>
                      </a:r>
                      <a:r>
                        <a:rPr lang="en-US" sz="18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2:30 pm - 3:15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R basics for Reproducible Reporting</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Patrick Mathias</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3:30 pm - 5:00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Visualization in R</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Stephan Kadauke</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a:solidFill>
                            <a:srgbClr val="000000"/>
                          </a:solidFill>
                          <a:effectLst/>
                          <a:latin typeface="Arial" panose="020B0604020202020204" pitchFamily="34" charset="0"/>
                        </a:rPr>
                        <a:t>July 17 2020</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800">
                          <a:effectLst/>
                        </a:rPr>
                        <a:t/>
                      </a:r>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800">
                          <a:effectLst/>
                        </a:rPr>
                        <a:t/>
                      </a:r>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1:00 pm - 2:30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a:t>
                      </a:r>
                      <a:r>
                        <a:rPr lang="en-US" sz="1800" b="0" i="0" u="none" strike="noStrike" dirty="0" smtClean="0">
                          <a:solidFill>
                            <a:srgbClr val="212121"/>
                          </a:solidFill>
                          <a:effectLst/>
                          <a:latin typeface="Arial" panose="020B0604020202020204" pitchFamily="34" charset="0"/>
                        </a:rPr>
                        <a:t>Transformation</a:t>
                      </a:r>
                      <a:r>
                        <a:rPr lang="en-US" sz="1800" b="0" i="0" u="none" strike="noStrike" dirty="0">
                          <a:solidFill>
                            <a:srgbClr val="212121"/>
                          </a:solidFill>
                          <a:effectLst/>
                          <a:latin typeface="Arial" panose="020B0604020202020204" pitchFamily="34" charset="0"/>
                        </a:rPr>
                        <a:t>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Amrom Obstfeld</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2:45 pm - 4:15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Statistical Analysis in R</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Dan Herman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4:30 pm - 5:00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Advanced Reporting in R</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2" name="Rectangle 1"/>
          <p:cNvSpPr/>
          <p:nvPr/>
        </p:nvSpPr>
        <p:spPr>
          <a:xfrm>
            <a:off x="883579" y="4500081"/>
            <a:ext cx="10880330" cy="611312"/>
          </a:xfrm>
          <a:prstGeom prst="rect">
            <a:avLst/>
          </a:pr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2</a:t>
            </a:fld>
            <a:endParaRPr lang="en-US"/>
          </a:p>
        </p:txBody>
      </p:sp>
    </p:spTree>
    <p:extLst>
      <p:ext uri="{BB962C8B-B14F-4D97-AF65-F5344CB8AC3E}">
        <p14:creationId xmlns:p14="http://schemas.microsoft.com/office/powerpoint/2010/main" val="1019487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a:t>
            </a:r>
            <a:r>
              <a:rPr lang="en-US" sz="3200" dirty="0" smtClean="0">
                <a:latin typeface="+mj-lt"/>
                <a:ea typeface="Calibri"/>
                <a:cs typeface="Calibri"/>
                <a:sym typeface="Calibri"/>
              </a:rPr>
              <a:t>from a data frame </a:t>
            </a:r>
            <a:r>
              <a:rPr lang="en-US" sz="3200" b="1" dirty="0" smtClean="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720601097"/>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32315936"/>
              </p:ext>
            </p:extLst>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smtClean="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smtClean="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smtClean="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20</a:t>
            </a:fld>
            <a:endParaRPr lang="en-US"/>
          </a:p>
        </p:txBody>
      </p:sp>
    </p:spTree>
    <p:extLst>
      <p:ext uri="{BB962C8B-B14F-4D97-AF65-F5344CB8AC3E}">
        <p14:creationId xmlns:p14="http://schemas.microsoft.com/office/powerpoint/2010/main" val="39610636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c(1,3)</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graphicFrame>
        <p:nvGraphicFramePr>
          <p:cNvPr id="4" name="Table 3"/>
          <p:cNvGraphicFramePr>
            <a:graphicFrameLocks noGrp="1"/>
          </p:cNvGraphicFramePr>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smtClean="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smtClean="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17"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a:t>
            </a:r>
            <a:r>
              <a:rPr lang="en-US" sz="3200" dirty="0" smtClean="0">
                <a:latin typeface="+mj-lt"/>
                <a:ea typeface="Calibri"/>
                <a:cs typeface="Calibri"/>
                <a:sym typeface="Calibri"/>
              </a:rPr>
              <a:t>from a data frame </a:t>
            </a:r>
            <a:r>
              <a:rPr lang="en-US" sz="3200" b="1" dirty="0" smtClean="0">
                <a:latin typeface="+mj-lt"/>
                <a:ea typeface="Calibri"/>
                <a:cs typeface="Calibri"/>
                <a:sym typeface="Calibri"/>
              </a:rPr>
              <a:t>index</a:t>
            </a:r>
            <a:endParaRPr sz="2652" b="1" dirty="0">
              <a:latin typeface="+mj-lt"/>
              <a:ea typeface="Calibri"/>
              <a:cs typeface="Calibri"/>
              <a:sym typeface="Calibri"/>
            </a:endParaRPr>
          </a:p>
        </p:txBody>
      </p:sp>
      <p:sp>
        <p:nvSpPr>
          <p:cNvPr id="19"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smtClean="0">
                <a:solidFill>
                  <a:srgbClr val="000000"/>
                </a:solidFill>
              </a:rPr>
              <a:t>select()</a:t>
            </a:r>
            <a:endParaRPr lang="en-US" dirty="0"/>
          </a:p>
        </p:txBody>
      </p:sp>
      <p:sp>
        <p:nvSpPr>
          <p:cNvPr id="22" name="Rounded Rectangular Callout 2"/>
          <p:cNvSpPr/>
          <p:nvPr/>
        </p:nvSpPr>
        <p:spPr>
          <a:xfrm rot="10800000" flipH="1">
            <a:off x="6956147" y="381001"/>
            <a:ext cx="3788052" cy="2049146"/>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516129 w 3444525"/>
              <a:gd name="connsiteY0" fmla="*/ 1501761 h 2929274"/>
              <a:gd name="connsiteX1" fmla="*/ 801638 w 3444525"/>
              <a:gd name="connsiteY1" fmla="*/ 1216252 h 2929274"/>
              <a:gd name="connsiteX2" fmla="*/ 1420883 w 3444525"/>
              <a:gd name="connsiteY2" fmla="*/ 1239402 h 2929274"/>
              <a:gd name="connsiteX3" fmla="*/ 0 w 3444525"/>
              <a:gd name="connsiteY3" fmla="*/ 0 h 2929274"/>
              <a:gd name="connsiteX4" fmla="*/ 1736294 w 3444525"/>
              <a:gd name="connsiteY4" fmla="*/ 1216252 h 2929274"/>
              <a:gd name="connsiteX5" fmla="*/ 3159016 w 3444525"/>
              <a:gd name="connsiteY5" fmla="*/ 1216252 h 2929274"/>
              <a:gd name="connsiteX6" fmla="*/ 3444525 w 3444525"/>
              <a:gd name="connsiteY6" fmla="*/ 1501761 h 2929274"/>
              <a:gd name="connsiteX7" fmla="*/ 3444525 w 3444525"/>
              <a:gd name="connsiteY7" fmla="*/ 1501756 h 2929274"/>
              <a:gd name="connsiteX8" fmla="*/ 3444525 w 3444525"/>
              <a:gd name="connsiteY8" fmla="*/ 1501756 h 2929274"/>
              <a:gd name="connsiteX9" fmla="*/ 3444525 w 3444525"/>
              <a:gd name="connsiteY9" fmla="*/ 1930011 h 2929274"/>
              <a:gd name="connsiteX10" fmla="*/ 3444525 w 3444525"/>
              <a:gd name="connsiteY10" fmla="*/ 2643765 h 2929274"/>
              <a:gd name="connsiteX11" fmla="*/ 3159016 w 3444525"/>
              <a:gd name="connsiteY11" fmla="*/ 2929274 h 2929274"/>
              <a:gd name="connsiteX12" fmla="*/ 1736294 w 3444525"/>
              <a:gd name="connsiteY12" fmla="*/ 2929274 h 2929274"/>
              <a:gd name="connsiteX13" fmla="*/ 1004195 w 3444525"/>
              <a:gd name="connsiteY13" fmla="*/ 2929274 h 2929274"/>
              <a:gd name="connsiteX14" fmla="*/ 1004195 w 3444525"/>
              <a:gd name="connsiteY14" fmla="*/ 2929274 h 2929274"/>
              <a:gd name="connsiteX15" fmla="*/ 801638 w 3444525"/>
              <a:gd name="connsiteY15" fmla="*/ 2929274 h 2929274"/>
              <a:gd name="connsiteX16" fmla="*/ 516129 w 3444525"/>
              <a:gd name="connsiteY16" fmla="*/ 2643765 h 2929274"/>
              <a:gd name="connsiteX17" fmla="*/ 516129 w 3444525"/>
              <a:gd name="connsiteY17" fmla="*/ 1930011 h 2929274"/>
              <a:gd name="connsiteX18" fmla="*/ 516129 w 3444525"/>
              <a:gd name="connsiteY18" fmla="*/ 1501756 h 2929274"/>
              <a:gd name="connsiteX19" fmla="*/ 516129 w 3444525"/>
              <a:gd name="connsiteY19" fmla="*/ 1501756 h 2929274"/>
              <a:gd name="connsiteX20" fmla="*/ 516129 w 3444525"/>
              <a:gd name="connsiteY20" fmla="*/ 1501761 h 292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4525" h="2929274">
                <a:moveTo>
                  <a:pt x="516129" y="1501761"/>
                </a:moveTo>
                <a:cubicBezTo>
                  <a:pt x="516129" y="1344079"/>
                  <a:pt x="643956" y="1216252"/>
                  <a:pt x="801638" y="1216252"/>
                </a:cubicBezTo>
                <a:lnTo>
                  <a:pt x="1420883" y="1239402"/>
                </a:lnTo>
                <a:lnTo>
                  <a:pt x="0" y="0"/>
                </a:lnTo>
                <a:lnTo>
                  <a:pt x="1736294" y="1216252"/>
                </a:lnTo>
                <a:lnTo>
                  <a:pt x="3159016" y="1216252"/>
                </a:lnTo>
                <a:cubicBezTo>
                  <a:pt x="3316698" y="1216252"/>
                  <a:pt x="3444525" y="1344079"/>
                  <a:pt x="3444525" y="1501761"/>
                </a:cubicBezTo>
                <a:lnTo>
                  <a:pt x="3444525" y="1501756"/>
                </a:lnTo>
                <a:lnTo>
                  <a:pt x="3444525" y="1501756"/>
                </a:lnTo>
                <a:lnTo>
                  <a:pt x="3444525" y="1930011"/>
                </a:lnTo>
                <a:lnTo>
                  <a:pt x="3444525" y="2643765"/>
                </a:lnTo>
                <a:cubicBezTo>
                  <a:pt x="3444525" y="2801447"/>
                  <a:pt x="3316698" y="2929274"/>
                  <a:pt x="3159016" y="2929274"/>
                </a:cubicBezTo>
                <a:lnTo>
                  <a:pt x="1736294" y="2929274"/>
                </a:lnTo>
                <a:lnTo>
                  <a:pt x="1004195" y="2929274"/>
                </a:lnTo>
                <a:lnTo>
                  <a:pt x="1004195" y="2929274"/>
                </a:lnTo>
                <a:lnTo>
                  <a:pt x="801638" y="2929274"/>
                </a:lnTo>
                <a:cubicBezTo>
                  <a:pt x="643956" y="2929274"/>
                  <a:pt x="516129" y="2801447"/>
                  <a:pt x="516129" y="2643765"/>
                </a:cubicBezTo>
                <a:lnTo>
                  <a:pt x="516129" y="1930011"/>
                </a:lnTo>
                <a:lnTo>
                  <a:pt x="516129" y="1501756"/>
                </a:lnTo>
                <a:lnTo>
                  <a:pt x="516129" y="1501756"/>
                </a:lnTo>
                <a:lnTo>
                  <a:pt x="516129" y="150176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c() is a little function in R that combines two or more  values into a vector</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21</a:t>
            </a:fld>
            <a:endParaRPr lang="en-US"/>
          </a:p>
        </p:txBody>
      </p:sp>
    </p:spTree>
    <p:extLst>
      <p:ext uri="{BB962C8B-B14F-4D97-AF65-F5344CB8AC3E}">
        <p14:creationId xmlns:p14="http://schemas.microsoft.com/office/powerpoint/2010/main" val="93927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dirty="0"/>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2</a:t>
            </a:r>
          </a:p>
        </p:txBody>
      </p:sp>
      <p:sp>
        <p:nvSpPr>
          <p:cNvPr id="6" name="Google Shape;218;p24"/>
          <p:cNvSpPr txBox="1"/>
          <p:nvPr/>
        </p:nvSpPr>
        <p:spPr>
          <a:xfrm>
            <a:off x="906180" y="1859498"/>
            <a:ext cx="10219020" cy="1323482"/>
          </a:xfrm>
          <a:prstGeom prst="rect">
            <a:avLst/>
          </a:prstGeom>
          <a:noFill/>
          <a:ln>
            <a:noFill/>
          </a:ln>
        </p:spPr>
        <p:txBody>
          <a:bodyPr spcFirstLastPara="1" wrap="square" lIns="0" tIns="6455" rIns="0" bIns="0" anchor="t" anchorCtr="0">
            <a:noAutofit/>
          </a:bodyPr>
          <a:lstStyle/>
          <a:p>
            <a:pPr marL="521153" indent="-514350">
              <a:buClr>
                <a:schemeClr val="accent1">
                  <a:lumMod val="75000"/>
                </a:schemeClr>
              </a:buClr>
              <a:buFont typeface="Arial" panose="020B0604020202020204" pitchFamily="34" charset="0"/>
              <a:buChar char="•"/>
            </a:pPr>
            <a:r>
              <a:rPr lang="en-US" sz="3200" dirty="0" smtClean="0">
                <a:solidFill>
                  <a:srgbClr val="005493"/>
                </a:solidFill>
                <a:latin typeface="Calibri"/>
                <a:ea typeface="Calibri"/>
                <a:cs typeface="Calibri"/>
                <a:sym typeface="Calibri"/>
              </a:rPr>
              <a:t>Alter the code to select just the </a:t>
            </a:r>
            <a:r>
              <a:rPr lang="en-US" sz="3200" b="1" dirty="0" err="1" smtClean="0">
                <a:solidFill>
                  <a:srgbClr val="005493"/>
                </a:solidFill>
              </a:rPr>
              <a:t>first_name</a:t>
            </a:r>
            <a:r>
              <a:rPr lang="en-US" sz="3200" b="1" dirty="0" smtClean="0">
                <a:solidFill>
                  <a:srgbClr val="005493"/>
                </a:solidFill>
              </a:rPr>
              <a:t> </a:t>
            </a:r>
            <a:r>
              <a:rPr lang="en-US" sz="3200" dirty="0" smtClean="0">
                <a:solidFill>
                  <a:srgbClr val="005493"/>
                </a:solidFill>
                <a:latin typeface="Calibri"/>
                <a:ea typeface="Calibri"/>
                <a:cs typeface="Calibri"/>
                <a:sym typeface="Calibri"/>
              </a:rPr>
              <a:t>column using (1) column name and (2) column number</a:t>
            </a:r>
          </a:p>
          <a:p>
            <a:pPr marL="521153" indent="-514350">
              <a:buClr>
                <a:schemeClr val="accent1">
                  <a:lumMod val="75000"/>
                </a:schemeClr>
              </a:buClr>
              <a:buFont typeface="Arial" panose="020B0604020202020204" pitchFamily="34" charset="0"/>
              <a:buChar char="•"/>
            </a:pPr>
            <a:r>
              <a:rPr lang="en-US" sz="3200" dirty="0" smtClean="0">
                <a:solidFill>
                  <a:srgbClr val="005493"/>
                </a:solidFill>
                <a:latin typeface="Calibri"/>
                <a:ea typeface="Calibri"/>
                <a:cs typeface="Calibri"/>
                <a:sym typeface="Calibri"/>
              </a:rPr>
              <a:t>If </a:t>
            </a:r>
            <a:r>
              <a:rPr lang="en-US" sz="3200" dirty="0" smtClean="0">
                <a:solidFill>
                  <a:srgbClr val="005493"/>
                </a:solidFill>
                <a:latin typeface="Calibri"/>
                <a:ea typeface="Calibri"/>
                <a:cs typeface="Calibri"/>
                <a:sym typeface="Calibri"/>
              </a:rPr>
              <a:t>you have time, see if you can select </a:t>
            </a:r>
            <a:r>
              <a:rPr lang="en-US" sz="3200" b="1" dirty="0" err="1" smtClean="0">
                <a:solidFill>
                  <a:srgbClr val="005493"/>
                </a:solidFill>
                <a:latin typeface="Calibri"/>
                <a:ea typeface="Calibri"/>
                <a:cs typeface="Calibri"/>
                <a:sym typeface="Calibri"/>
              </a:rPr>
              <a:t>first_name</a:t>
            </a:r>
            <a:r>
              <a:rPr lang="en-US" sz="3200" dirty="0" smtClean="0">
                <a:solidFill>
                  <a:srgbClr val="005493"/>
                </a:solidFill>
                <a:latin typeface="Calibri"/>
                <a:ea typeface="Calibri"/>
                <a:cs typeface="Calibri"/>
                <a:sym typeface="Calibri"/>
              </a:rPr>
              <a:t> using a numeric index</a:t>
            </a:r>
          </a:p>
          <a:p>
            <a:pPr marL="6803">
              <a:buClr>
                <a:schemeClr val="accent1">
                  <a:lumMod val="75000"/>
                </a:schemeClr>
              </a:buClr>
            </a:pPr>
            <a:endParaRPr sz="3200" dirty="0" smtClean="0">
              <a:latin typeface="Calibri"/>
              <a:ea typeface="Calibri"/>
              <a:cs typeface="Calibri"/>
              <a:sym typeface="Calibri"/>
            </a:endParaRPr>
          </a:p>
        </p:txBody>
      </p:sp>
      <p:sp>
        <p:nvSpPr>
          <p:cNvPr id="8" name="Rectangle 7"/>
          <p:cNvSpPr/>
          <p:nvPr/>
        </p:nvSpPr>
        <p:spPr>
          <a:xfrm>
            <a:off x="-235885" y="4598577"/>
            <a:ext cx="12503150" cy="584775"/>
          </a:xfrm>
          <a:prstGeom prst="rect">
            <a:avLst/>
          </a:prstGeom>
        </p:spPr>
        <p:txBody>
          <a:bodyPr wrap="square">
            <a:spAutoFit/>
          </a:bodyPr>
          <a:lstStyle/>
          <a:p>
            <a:pPr marL="6803" lvl="0" algn="ctr">
              <a:spcBef>
                <a:spcPts val="2737"/>
              </a:spcBef>
              <a:buClr>
                <a:srgbClr val="4F81BD"/>
              </a:buClr>
            </a:pPr>
            <a:r>
              <a:rPr lang="en-US" sz="3200" dirty="0" smtClean="0">
                <a:solidFill>
                  <a:srgbClr val="4F81BD">
                    <a:lumMod val="75000"/>
                  </a:srgbClr>
                </a:solidFill>
                <a:latin typeface="Consolas" panose="020B0609020204030204" pitchFamily="49" charset="0"/>
                <a:ea typeface="Courier New"/>
                <a:cs typeface="Consolas" panose="020B0609020204030204" pitchFamily="49" charset="0"/>
                <a:sym typeface="Courier New"/>
              </a:rPr>
              <a:t>select(</a:t>
            </a:r>
            <a:r>
              <a:rPr lang="en-US" sz="3200" dirty="0" err="1" smtClean="0">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 </a:t>
            </a:r>
            <a:r>
              <a:rPr lang="en-US" sz="3200" dirty="0" smtClean="0">
                <a:solidFill>
                  <a:srgbClr val="4F81BD">
                    <a:lumMod val="75000"/>
                  </a:srgbClr>
                </a:solidFill>
                <a:latin typeface="Consolas" panose="020B0609020204030204" pitchFamily="49" charset="0"/>
                <a:ea typeface="Courier New"/>
                <a:cs typeface="Consolas" panose="020B0609020204030204" pitchFamily="49" charset="0"/>
                <a:sym typeface="Courier New"/>
              </a:rPr>
              <a:t>_____)</a:t>
            </a:r>
            <a:endPar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22</a:t>
            </a:fld>
            <a:endParaRPr lang="en-US">
              <a:solidFill>
                <a:prstClr val="black">
                  <a:lumMod val="95000"/>
                  <a:lumOff val="5000"/>
                </a:prstClr>
              </a:solidFill>
            </a:endParaRPr>
          </a:p>
        </p:txBody>
      </p:sp>
    </p:spTree>
    <p:extLst>
      <p:ext uri="{BB962C8B-B14F-4D97-AF65-F5344CB8AC3E}">
        <p14:creationId xmlns:p14="http://schemas.microsoft.com/office/powerpoint/2010/main" val="34098661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23"/>
        <p:cNvGrpSpPr/>
        <p:nvPr/>
      </p:nvGrpSpPr>
      <p:grpSpPr>
        <a:xfrm>
          <a:off x="0" y="0"/>
          <a:ext cx="0" cy="0"/>
          <a:chOff x="0" y="0"/>
          <a:chExt cx="0" cy="0"/>
        </a:xfrm>
      </p:grpSpPr>
      <p:sp>
        <p:nvSpPr>
          <p:cNvPr id="225" name="Google Shape;225;p25"/>
          <p:cNvSpPr/>
          <p:nvPr/>
        </p:nvSpPr>
        <p:spPr>
          <a:xfrm>
            <a:off x="1216768" y="560135"/>
            <a:ext cx="9758703" cy="561928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226" name="Google Shape;226;p25"/>
          <p:cNvSpPr/>
          <p:nvPr/>
        </p:nvSpPr>
        <p:spPr>
          <a:xfrm>
            <a:off x="1216768" y="560135"/>
            <a:ext cx="9758703" cy="561928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227" name="Google Shape;227;p25"/>
          <p:cNvSpPr txBox="1">
            <a:spLocks noGrp="1"/>
          </p:cNvSpPr>
          <p:nvPr>
            <p:ph type="title"/>
          </p:nvPr>
        </p:nvSpPr>
        <p:spPr>
          <a:xfrm>
            <a:off x="1319557" y="221267"/>
            <a:ext cx="9961251" cy="1079710"/>
          </a:xfrm>
          <a:prstGeom prst="rect">
            <a:avLst/>
          </a:prstGeom>
          <a:noFill/>
          <a:ln>
            <a:noFill/>
          </a:ln>
        </p:spPr>
        <p:txBody>
          <a:bodyPr spcFirstLastPara="1" wrap="square" lIns="0" tIns="8156" rIns="0" bIns="0" anchor="t" anchorCtr="0">
            <a:noAutofit/>
          </a:bodyPr>
          <a:lstStyle/>
          <a:p>
            <a:pPr>
              <a:spcBef>
                <a:spcPts val="2737"/>
              </a:spcBef>
            </a:pP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32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3200" dirty="0" err="1" smtClean="0">
                <a:latin typeface="Consolas" panose="020B0609020204030204" pitchFamily="49" charset="0"/>
                <a:ea typeface="Courier New"/>
                <a:cs typeface="Consolas" panose="020B0609020204030204" pitchFamily="49" charset="0"/>
                <a:sym typeface="Courier New"/>
              </a:rPr>
              <a:t>first_name</a:t>
            </a: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sz="2800" dirty="0">
              <a:solidFill>
                <a:srgbClr val="000000"/>
              </a:solidFill>
              <a:latin typeface="Consolas" panose="020B0609020204030204" pitchFamily="49" charset="0"/>
              <a:ea typeface="Courier New"/>
              <a:cs typeface="Consolas" panose="020B0609020204030204" pitchFamily="49" charset="0"/>
              <a:sym typeface="Courier New"/>
            </a:endParaRPr>
          </a:p>
        </p:txBody>
      </p:sp>
      <p:sp>
        <p:nvSpPr>
          <p:cNvPr id="228" name="Google Shape;228;p25"/>
          <p:cNvSpPr txBox="1">
            <a:spLocks noGrp="1"/>
          </p:cNvSpPr>
          <p:nvPr>
            <p:ph type="title"/>
          </p:nvPr>
        </p:nvSpPr>
        <p:spPr>
          <a:xfrm>
            <a:off x="1331855" y="761122"/>
            <a:ext cx="9643616" cy="2044157"/>
          </a:xfrm>
          <a:prstGeom prst="rect">
            <a:avLst/>
          </a:prstGeom>
          <a:noFill/>
          <a:ln>
            <a:noFill/>
          </a:ln>
        </p:spPr>
        <p:txBody>
          <a:bodyPr spcFirstLastPara="1" wrap="square" lIns="0" tIns="8156" rIns="0" bIns="0" anchor="t" anchorCtr="0">
            <a:noAutofit/>
          </a:bodyPr>
          <a:lstStyle/>
          <a:p>
            <a:pPr>
              <a:spcBef>
                <a:spcPts val="2737"/>
              </a:spcBef>
            </a:pP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32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2</a:t>
            </a: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sz="2800" dirty="0">
              <a:solidFill>
                <a:srgbClr val="000000"/>
              </a:solidFill>
              <a:latin typeface="Consolas" panose="020B0609020204030204" pitchFamily="49" charset="0"/>
              <a:ea typeface="Courier New"/>
              <a:cs typeface="Consolas" panose="020B0609020204030204" pitchFamily="49" charset="0"/>
              <a:sym typeface="Courier New"/>
            </a:endParaRPr>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p:cNvPicPr>
            <a:picLocks noChangeAspect="1"/>
          </p:cNvPicPr>
          <p:nvPr/>
        </p:nvPicPr>
        <p:blipFill>
          <a:blip r:embed="rId4"/>
          <a:stretch>
            <a:fillRect/>
          </a:stretch>
        </p:blipFill>
        <p:spPr>
          <a:xfrm>
            <a:off x="1319556" y="1917955"/>
            <a:ext cx="6616060" cy="3882612"/>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US" smtClean="0"/>
              <a:pPr/>
              <a:t>23</a:t>
            </a:fld>
            <a:endParaRPr lang="en-US"/>
          </a:p>
        </p:txBody>
      </p:sp>
      <p:sp>
        <p:nvSpPr>
          <p:cNvPr id="10" name="Slide Number Placeholder 8"/>
          <p:cNvSpPr txBox="1">
            <a:spLocks/>
          </p:cNvSpPr>
          <p:nvPr/>
        </p:nvSpPr>
        <p:spPr>
          <a:xfrm>
            <a:off x="9387866"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23</a:t>
            </a:fld>
            <a:endParaRPr lang="en-US" sz="16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236" name="Google Shape;236;p26"/>
          <p:cNvSpPr txBox="1"/>
          <p:nvPr/>
        </p:nvSpPr>
        <p:spPr>
          <a:xfrm>
            <a:off x="2417215" y="1078104"/>
            <a:ext cx="5983465" cy="1037768"/>
          </a:xfrm>
          <a:prstGeom prst="rect">
            <a:avLst/>
          </a:prstGeom>
          <a:noFill/>
          <a:ln>
            <a:noFill/>
          </a:ln>
        </p:spPr>
        <p:txBody>
          <a:bodyPr spcFirstLastPara="1" wrap="square" lIns="0" tIns="8156" rIns="0" bIns="0" anchor="t" anchorCtr="0">
            <a:noAutofit/>
          </a:bodyPr>
          <a:lstStyle/>
          <a:p>
            <a:pPr marL="6803"/>
            <a:r>
              <a:rPr lang="en-US" sz="3200" b="1" dirty="0">
                <a:solidFill>
                  <a:srgbClr val="EF7C32"/>
                </a:solidFill>
                <a:latin typeface="Calibri" panose="020F0502020204030204" pitchFamily="34" charset="0"/>
                <a:ea typeface="Calibri"/>
                <a:cs typeface="Calibri"/>
                <a:sym typeface="Trebuchet MS"/>
              </a:rPr>
              <a:t>:</a:t>
            </a:r>
            <a:r>
              <a:rPr lang="en-US" sz="3200" b="1" dirty="0">
                <a:latin typeface="Calibri" panose="020F0502020204030204" pitchFamily="34" charset="0"/>
                <a:ea typeface="Trebuchet MS"/>
                <a:cs typeface="Trebuchet MS"/>
                <a:sym typeface="Trebuchet MS"/>
              </a:rPr>
              <a:t> </a:t>
            </a:r>
            <a:r>
              <a:rPr lang="en-US" sz="3200" b="1" dirty="0" smtClean="0">
                <a:latin typeface="Calibri" panose="020F0502020204030204" pitchFamily="34" charset="0"/>
                <a:ea typeface="Trebuchet MS"/>
                <a:cs typeface="Trebuchet MS"/>
                <a:sym typeface="Trebuchet MS"/>
              </a:rPr>
              <a:t>   --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range of columns</a:t>
            </a:r>
            <a:endParaRPr sz="3200" dirty="0">
              <a:latin typeface="Calibri" panose="020F0502020204030204" pitchFamily="34" charset="0"/>
              <a:ea typeface="Calibri"/>
              <a:cs typeface="Calibri"/>
              <a:sym typeface="Calibri"/>
            </a:endParaRPr>
          </a:p>
        </p:txBody>
      </p:sp>
      <p:sp>
        <p:nvSpPr>
          <p:cNvPr id="238" name="Google Shape;238;p26"/>
          <p:cNvSpPr txBox="1"/>
          <p:nvPr/>
        </p:nvSpPr>
        <p:spPr>
          <a:xfrm>
            <a:off x="2417215" y="2511063"/>
            <a:ext cx="5560980" cy="611581"/>
          </a:xfrm>
          <a:prstGeom prst="rect">
            <a:avLst/>
          </a:prstGeom>
          <a:noFill/>
          <a:ln>
            <a:noFill/>
          </a:ln>
        </p:spPr>
        <p:txBody>
          <a:bodyPr spcFirstLastPara="1" wrap="square" lIns="0" tIns="8156" rIns="0" bIns="0" anchor="t" anchorCtr="0">
            <a:noAutofit/>
          </a:bodyPr>
          <a:lstStyle/>
          <a:p>
            <a:pPr marL="6803"/>
            <a:r>
              <a:rPr lang="en-US" sz="3200" b="1" dirty="0">
                <a:solidFill>
                  <a:srgbClr val="EF7C32"/>
                </a:solidFill>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Trebuchet MS"/>
              </a:rPr>
              <a:t>   --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every column but</a:t>
            </a:r>
            <a:endParaRPr sz="3200" dirty="0">
              <a:latin typeface="Calibri" panose="020F0502020204030204" pitchFamily="34" charset="0"/>
              <a:ea typeface="Calibri"/>
              <a:cs typeface="Calibri"/>
              <a:sym typeface="Calibri"/>
            </a:endParaRPr>
          </a:p>
        </p:txBody>
      </p:sp>
      <p:sp>
        <p:nvSpPr>
          <p:cNvPr id="240" name="Google Shape;240;p26"/>
          <p:cNvSpPr txBox="1"/>
          <p:nvPr/>
        </p:nvSpPr>
        <p:spPr>
          <a:xfrm>
            <a:off x="2417214" y="3943260"/>
            <a:ext cx="8325511" cy="506384"/>
          </a:xfrm>
          <a:prstGeom prst="rect">
            <a:avLst/>
          </a:prstGeom>
          <a:noFill/>
          <a:ln>
            <a:noFill/>
          </a:ln>
        </p:spPr>
        <p:txBody>
          <a:bodyPr spcFirstLastPara="1" wrap="square" lIns="0" tIns="8156" rIns="0" bIns="0" anchor="t" anchorCtr="0">
            <a:noAutofit/>
          </a:bodyPr>
          <a:lstStyle/>
          <a:p>
            <a:pPr marL="6803"/>
            <a:r>
              <a:rPr lang="en-US" sz="3200" b="1" dirty="0" err="1">
                <a:solidFill>
                  <a:srgbClr val="EF7C32"/>
                </a:solidFill>
                <a:latin typeface="Calibri" panose="020F0502020204030204" pitchFamily="34" charset="0"/>
                <a:ea typeface="Calibri"/>
                <a:cs typeface="Calibri"/>
                <a:sym typeface="Trebuchet MS"/>
              </a:rPr>
              <a:t>starts_with</a:t>
            </a:r>
            <a:r>
              <a:rPr lang="en-US" sz="3200" b="1" dirty="0">
                <a:solidFill>
                  <a:srgbClr val="EF7C32"/>
                </a:solidFill>
                <a:latin typeface="Calibri" panose="020F0502020204030204" pitchFamily="34" charset="0"/>
                <a:ea typeface="Calibri"/>
                <a:cs typeface="Calibri"/>
                <a:sym typeface="Trebuchet MS"/>
              </a:rPr>
              <a:t>()</a:t>
            </a:r>
            <a:r>
              <a:rPr lang="en-US" sz="3200" dirty="0">
                <a:solidFill>
                  <a:srgbClr val="EF7C32"/>
                </a:solidFill>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Trebuchet MS"/>
              </a:rPr>
              <a:t>--</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columns that </a:t>
            </a:r>
            <a:r>
              <a:rPr lang="en-US" sz="3200" dirty="0" smtClean="0">
                <a:latin typeface="Calibri" panose="020F0502020204030204" pitchFamily="34" charset="0"/>
                <a:ea typeface="Calibri"/>
                <a:cs typeface="Calibri"/>
                <a:sym typeface="Calibri"/>
              </a:rPr>
              <a:t>start with… </a:t>
            </a:r>
            <a:r>
              <a:rPr lang="en-US" sz="3200" dirty="0">
                <a:latin typeface="Calibri" panose="020F0502020204030204" pitchFamily="34" charset="0"/>
                <a:ea typeface="Calibri"/>
                <a:cs typeface="Calibri"/>
                <a:sym typeface="Calibri"/>
              </a:rPr>
              <a:t>with…</a:t>
            </a:r>
            <a:endParaRPr sz="3200" dirty="0">
              <a:latin typeface="Calibri" panose="020F0502020204030204" pitchFamily="34" charset="0"/>
              <a:ea typeface="Calibri"/>
              <a:cs typeface="Calibri"/>
              <a:sym typeface="Calibri"/>
            </a:endParaRPr>
          </a:p>
        </p:txBody>
      </p:sp>
      <p:sp>
        <p:nvSpPr>
          <p:cNvPr id="242" name="Google Shape;242;p26"/>
          <p:cNvSpPr txBox="1"/>
          <p:nvPr/>
        </p:nvSpPr>
        <p:spPr>
          <a:xfrm>
            <a:off x="2417214" y="5327628"/>
            <a:ext cx="8325511" cy="477988"/>
          </a:xfrm>
          <a:prstGeom prst="rect">
            <a:avLst/>
          </a:prstGeom>
          <a:noFill/>
          <a:ln>
            <a:noFill/>
          </a:ln>
        </p:spPr>
        <p:txBody>
          <a:bodyPr spcFirstLastPara="1" wrap="square" lIns="0" tIns="8156" rIns="0" bIns="0" anchor="t" anchorCtr="0">
            <a:noAutofit/>
          </a:bodyPr>
          <a:lstStyle/>
          <a:p>
            <a:pPr marL="6803"/>
            <a:r>
              <a:rPr lang="en-US" sz="3200" b="1" dirty="0" err="1">
                <a:solidFill>
                  <a:srgbClr val="EF7C32"/>
                </a:solidFill>
                <a:latin typeface="Calibri" panose="020F0502020204030204" pitchFamily="34" charset="0"/>
                <a:ea typeface="Calibri"/>
                <a:cs typeface="Calibri"/>
                <a:sym typeface="Trebuchet MS"/>
              </a:rPr>
              <a:t>ends_with</a:t>
            </a:r>
            <a:r>
              <a:rPr lang="en-US" sz="3200" b="1" dirty="0" smtClean="0">
                <a:solidFill>
                  <a:srgbClr val="EF7C32"/>
                </a:solidFill>
                <a:latin typeface="Calibri" panose="020F0502020204030204" pitchFamily="34" charset="0"/>
                <a:ea typeface="Calibri"/>
                <a:cs typeface="Calibri"/>
                <a:sym typeface="Trebuchet MS"/>
              </a:rPr>
              <a:t>()</a:t>
            </a:r>
            <a:r>
              <a:rPr lang="en-US" sz="3200" b="1" dirty="0" smtClean="0">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Trebuchet MS"/>
              </a:rPr>
              <a:t>--</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columns that end with…</a:t>
            </a:r>
            <a:endParaRPr sz="3200" dirty="0">
              <a:latin typeface="Calibri" panose="020F0502020204030204" pitchFamily="34" charset="0"/>
              <a:ea typeface="Calibri"/>
              <a:cs typeface="Calibri"/>
              <a:sym typeface="Calibri"/>
            </a:endParaRPr>
          </a:p>
        </p:txBody>
      </p:sp>
      <p:sp>
        <p:nvSpPr>
          <p:cNvPr id="12"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2" name="Group 1"/>
          <p:cNvGrpSpPr/>
          <p:nvPr/>
        </p:nvGrpSpPr>
        <p:grpSpPr>
          <a:xfrm>
            <a:off x="2297839" y="1583736"/>
            <a:ext cx="9690716" cy="765453"/>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28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mrn:last_name</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16" name="Group 15"/>
          <p:cNvGrpSpPr/>
          <p:nvPr/>
        </p:nvGrpSpPr>
        <p:grpSpPr>
          <a:xfrm>
            <a:off x="2297839" y="3043227"/>
            <a:ext cx="11520404" cy="765453"/>
            <a:chOff x="2297839" y="1583736"/>
            <a:chExt cx="11520404"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28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-c(</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test_id</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demo_group</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19" name="Group 18"/>
          <p:cNvGrpSpPr/>
          <p:nvPr/>
        </p:nvGrpSpPr>
        <p:grpSpPr>
          <a:xfrm>
            <a:off x="2297839" y="4449644"/>
            <a:ext cx="11520404" cy="765453"/>
            <a:chOff x="2297839" y="1583736"/>
            <a:chExt cx="11520404" cy="765453"/>
          </a:xfrm>
        </p:grpSpPr>
        <p:sp>
          <p:nvSpPr>
            <p:cNvPr id="20"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1" name="Rectangle 20"/>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28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starts_with</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("p</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23" name="Group 22"/>
          <p:cNvGrpSpPr/>
          <p:nvPr/>
        </p:nvGrpSpPr>
        <p:grpSpPr>
          <a:xfrm>
            <a:off x="2297839" y="5820095"/>
            <a:ext cx="11520404" cy="765453"/>
            <a:chOff x="2297839" y="1583736"/>
            <a:chExt cx="11520404" cy="765453"/>
          </a:xfrm>
        </p:grpSpPr>
        <p:sp>
          <p:nvSpPr>
            <p:cNvPr id="24" name="Google Shape;131;p17"/>
            <p:cNvSpPr/>
            <p:nvPr/>
          </p:nvSpPr>
          <p:spPr>
            <a:xfrm>
              <a:off x="2417216" y="1583736"/>
              <a:ext cx="8509285"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5" name="Rectangle 24"/>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28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ends_with</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("tat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sp>
        <p:nvSpPr>
          <p:cNvPr id="28" name="Google Shape;256;p28"/>
          <p:cNvSpPr txBox="1">
            <a:spLocks/>
          </p:cNvSpPr>
          <p:nvPr/>
        </p:nvSpPr>
        <p:spPr>
          <a:xfrm>
            <a:off x="4006629" y="205149"/>
            <a:ext cx="482141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mtClean="0">
                <a:solidFill>
                  <a:srgbClr val="000000"/>
                </a:solidFill>
              </a:rPr>
              <a:t>select() helpers</a:t>
            </a:r>
            <a:endParaRPr lang="en-US" dirty="0"/>
          </a:p>
        </p:txBody>
      </p:sp>
      <p:pic>
        <p:nvPicPr>
          <p:cNvPr id="2050" name="Picture 2" descr="Emoji Meanings Explained"/>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3134" y="-125768"/>
            <a:ext cx="1880873" cy="125391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idx="12"/>
          </p:nvPr>
        </p:nvSpPr>
        <p:spPr/>
        <p:txBody>
          <a:bodyPr/>
          <a:lstStyle/>
          <a:p>
            <a:fld id="{00000000-1234-1234-1234-123412341234}" type="slidenum">
              <a:rPr lang="en-US" smtClean="0"/>
              <a:pPr/>
              <a:t>24</a:t>
            </a:fld>
            <a:endParaRPr lang="en-US"/>
          </a:p>
        </p:txBody>
      </p:sp>
      <p:sp>
        <p:nvSpPr>
          <p:cNvPr id="22" name="Slide Number Placeholder 8"/>
          <p:cNvSpPr txBox="1">
            <a:spLocks/>
          </p:cNvSpPr>
          <p:nvPr/>
        </p:nvSpPr>
        <p:spPr>
          <a:xfrm>
            <a:off x="9387866"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24</a:t>
            </a:fld>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500"/>
                                        <p:tgtEl>
                                          <p:spTgt spid="23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500"/>
                                        <p:tgtEl>
                                          <p:spTgt spid="240"/>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2"/>
                                        </p:tgtEl>
                                        <p:attrNameLst>
                                          <p:attrName>style.visibility</p:attrName>
                                        </p:attrNameLst>
                                      </p:cBhvr>
                                      <p:to>
                                        <p:strVal val="visible"/>
                                      </p:to>
                                    </p:set>
                                    <p:animEffect transition="in" filter="fade">
                                      <p:cBhvr>
                                        <p:cTn id="23" dur="500"/>
                                        <p:tgtEl>
                                          <p:spTgt spid="242"/>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P spid="240" grpId="0"/>
      <p:bldP spid="24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4" name="pdf-dplyr.pdf"/>
          <p:cNvPicPr>
            <a:picLocks noChangeAspect="1"/>
          </p:cNvPicPr>
          <p:nvPr/>
        </p:nvPicPr>
        <p:blipFill>
          <a:blip r:embed="rId3">
            <a:extLst/>
          </a:blip>
          <a:stretch>
            <a:fillRect/>
          </a:stretch>
        </p:blipFill>
        <p:spPr>
          <a:xfrm>
            <a:off x="11226146" y="5861265"/>
            <a:ext cx="768351" cy="890514"/>
          </a:xfrm>
          <a:prstGeom prst="rect">
            <a:avLst/>
          </a:prstGeom>
          <a:ln w="12700">
            <a:miter lim="400000"/>
          </a:ln>
        </p:spPr>
      </p:pic>
      <p:sp>
        <p:nvSpPr>
          <p:cNvPr id="385" name="Shape 385"/>
          <p:cNvSpPr txBox="1"/>
          <p:nvPr/>
        </p:nvSpPr>
        <p:spPr>
          <a:xfrm>
            <a:off x="2012567" y="137384"/>
            <a:ext cx="8184249" cy="119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10000">
                <a:latin typeface="Helvetica"/>
                <a:ea typeface="Helvetica"/>
                <a:cs typeface="Helvetica"/>
                <a:sym typeface="Helvetica"/>
              </a:defRPr>
            </a:lvl1pPr>
          </a:lstStyle>
          <a:p>
            <a:r>
              <a:rPr sz="5000"/>
              <a:t>select() helpers</a:t>
            </a:r>
          </a:p>
        </p:txBody>
      </p:sp>
      <p:grpSp>
        <p:nvGrpSpPr>
          <p:cNvPr id="390" name="Group 390"/>
          <p:cNvGrpSpPr/>
          <p:nvPr/>
        </p:nvGrpSpPr>
        <p:grpSpPr>
          <a:xfrm>
            <a:off x="746398" y="1498600"/>
            <a:ext cx="10636669" cy="3860800"/>
            <a:chOff x="0" y="0"/>
            <a:chExt cx="21273337" cy="7721600"/>
          </a:xfrm>
        </p:grpSpPr>
        <p:pic>
          <p:nvPicPr>
            <p:cNvPr id="386" name="data-transformation.png"/>
            <p:cNvPicPr>
              <a:picLocks noChangeAspect="1"/>
            </p:cNvPicPr>
            <p:nvPr/>
          </p:nvPicPr>
          <p:blipFill>
            <a:blip r:embed="rId4">
              <a:extLst/>
            </a:blip>
            <a:stretch>
              <a:fillRect/>
            </a:stretch>
          </p:blipFill>
          <p:spPr>
            <a:xfrm>
              <a:off x="0" y="0"/>
              <a:ext cx="9992660" cy="7721600"/>
            </a:xfrm>
            <a:prstGeom prst="rect">
              <a:avLst/>
            </a:prstGeom>
            <a:ln w="25400" cap="flat">
              <a:solidFill>
                <a:srgbClr val="000000"/>
              </a:solidFill>
              <a:prstDash val="solid"/>
              <a:miter lim="400000"/>
            </a:ln>
            <a:effectLst/>
          </p:spPr>
        </p:pic>
        <p:sp>
          <p:nvSpPr>
            <p:cNvPr id="387" name="Shape 387"/>
            <p:cNvSpPr/>
            <p:nvPr/>
          </p:nvSpPr>
          <p:spPr>
            <a:xfrm flipH="1">
              <a:off x="6740221" y="2826834"/>
              <a:ext cx="14517308" cy="4551483"/>
            </a:xfrm>
            <a:custGeom>
              <a:avLst/>
              <a:gdLst/>
              <a:ahLst/>
              <a:cxnLst>
                <a:cxn ang="0">
                  <a:pos x="wd2" y="hd2"/>
                </a:cxn>
                <a:cxn ang="5400000">
                  <a:pos x="wd2" y="hd2"/>
                </a:cxn>
                <a:cxn ang="10800000">
                  <a:pos x="wd2" y="hd2"/>
                </a:cxn>
                <a:cxn ang="16200000">
                  <a:pos x="wd2" y="hd2"/>
                </a:cxn>
              </a:cxnLst>
              <a:rect l="0" t="0" r="r" b="b"/>
              <a:pathLst>
                <a:path w="21600" h="21600" extrusionOk="0">
                  <a:moveTo>
                    <a:pt x="0" y="4806"/>
                  </a:moveTo>
                  <a:lnTo>
                    <a:pt x="17051" y="0"/>
                  </a:lnTo>
                  <a:lnTo>
                    <a:pt x="21600" y="25"/>
                  </a:lnTo>
                  <a:lnTo>
                    <a:pt x="21584" y="9213"/>
                  </a:lnTo>
                  <a:lnTo>
                    <a:pt x="20639" y="21600"/>
                  </a:lnTo>
                  <a:lnTo>
                    <a:pt x="0" y="4806"/>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2800"/>
            </a:p>
          </p:txBody>
        </p:sp>
        <p:sp>
          <p:nvSpPr>
            <p:cNvPr id="388" name="Shape 388"/>
            <p:cNvSpPr/>
            <p:nvPr/>
          </p:nvSpPr>
          <p:spPr>
            <a:xfrm>
              <a:off x="6747940" y="2835561"/>
              <a:ext cx="3086291" cy="815256"/>
            </a:xfrm>
            <a:prstGeom prst="rect">
              <a:avLst/>
            </a:prstGeom>
            <a:solidFill>
              <a:srgbClr val="53585F">
                <a:alpha val="60770"/>
              </a:srgbClr>
            </a:solidFill>
            <a:ln w="25400" cap="flat">
              <a:noFill/>
              <a:miter lim="400000"/>
            </a:ln>
            <a:effectLst/>
          </p:spPr>
          <p:txBody>
            <a:bodyPr wrap="square" lIns="35719" tIns="35719" rIns="35719" bIns="35719" numCol="1" anchor="ctr">
              <a:noAutofit/>
            </a:bodyP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389" name="data-transformation.pdf"/>
            <p:cNvPicPr>
              <a:picLocks noChangeAspect="1"/>
            </p:cNvPicPr>
            <p:nvPr/>
          </p:nvPicPr>
          <p:blipFill>
            <a:blip r:embed="rId5">
              <a:extLst/>
            </a:blip>
            <a:srcRect l="66143" t="36499" b="52236"/>
            <a:stretch>
              <a:fillRect/>
            </a:stretch>
          </p:blipFill>
          <p:spPr>
            <a:xfrm>
              <a:off x="7357479" y="3826981"/>
              <a:ext cx="13915859" cy="3577584"/>
            </a:xfrm>
            <a:prstGeom prst="rect">
              <a:avLst/>
            </a:prstGeom>
            <a:ln w="25400" cap="flat">
              <a:solidFill>
                <a:srgbClr val="000000"/>
              </a:solidFill>
              <a:prstDash val="solid"/>
              <a:miter lim="400000"/>
            </a:ln>
            <a:effectLst/>
          </p:spPr>
        </p:pic>
      </p:grpSp>
      <p:sp>
        <p:nvSpPr>
          <p:cNvPr id="391" name="Shape 391"/>
          <p:cNvSpPr txBox="1"/>
          <p:nvPr/>
        </p:nvSpPr>
        <p:spPr>
          <a:xfrm>
            <a:off x="5845212" y="6331936"/>
            <a:ext cx="541816" cy="53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a:defRPr sz="6000">
                <a:solidFill>
                  <a:srgbClr val="A6AAA9"/>
                </a:solidFill>
                <a:latin typeface="Helvetica"/>
                <a:ea typeface="Helvetica"/>
                <a:cs typeface="Helvetica"/>
                <a:sym typeface="Helvetica"/>
              </a:defRPr>
            </a:lvl1pPr>
          </a:lstStyle>
          <a:p>
            <a:fld id="{86CB4B4D-7CA3-9044-876B-883B54F8677D}" type="slidenum">
              <a:rPr sz="3000"/>
              <a:t>25</a:t>
            </a:fld>
            <a:endParaRPr sz="3000"/>
          </a:p>
        </p:txBody>
      </p:sp>
      <p:pic>
        <p:nvPicPr>
          <p:cNvPr id="10" name="Picture 2" descr="Emoji Meanings Explained"/>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3134" y="-125768"/>
            <a:ext cx="1880873" cy="12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755250"/>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53;p8" hidden="1"/>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smtClean="0">
                <a:solidFill>
                  <a:srgbClr val="005493"/>
                </a:solidFill>
                <a:latin typeface="Calibri"/>
                <a:ea typeface="Calibri"/>
                <a:cs typeface="Calibri"/>
                <a:sym typeface="Calibri"/>
              </a:rPr>
              <a:t>Your Turn 3</a:t>
            </a:r>
            <a:endParaRPr sz="5196" dirty="0">
              <a:latin typeface="Calibri"/>
              <a:ea typeface="Calibri"/>
              <a:cs typeface="Calibri"/>
              <a:sym typeface="Calibri"/>
            </a:endParaRPr>
          </a:p>
        </p:txBody>
      </p:sp>
      <p:sp>
        <p:nvSpPr>
          <p:cNvPr id="7" name="Google Shape;280;p30"/>
          <p:cNvSpPr txBox="1"/>
          <p:nvPr/>
        </p:nvSpPr>
        <p:spPr>
          <a:xfrm>
            <a:off x="572429" y="1832150"/>
            <a:ext cx="11672912" cy="1182420"/>
          </a:xfrm>
          <a:prstGeom prst="rect">
            <a:avLst/>
          </a:prstGeom>
          <a:noFill/>
          <a:ln>
            <a:noFill/>
          </a:ln>
        </p:spPr>
        <p:txBody>
          <a:bodyPr spcFirstLastPara="1" wrap="square" lIns="0" tIns="6804" rIns="0" bIns="0" anchor="t" anchorCtr="0">
            <a:noAutofit/>
          </a:bodyPr>
          <a:lstStyle/>
          <a:p>
            <a:pPr marL="6803"/>
            <a:r>
              <a:rPr lang="en-US" sz="2571" dirty="0">
                <a:solidFill>
                  <a:srgbClr val="005493"/>
                </a:solidFill>
                <a:latin typeface="Calibri"/>
                <a:ea typeface="Calibri"/>
                <a:cs typeface="Calibri"/>
                <a:sym typeface="Calibri"/>
              </a:rPr>
              <a:t>The turnaround time metrics are found in columns 16 and 17 and are labeled `</a:t>
            </a:r>
            <a:r>
              <a:rPr lang="en-US" sz="2571" dirty="0" err="1">
                <a:solidFill>
                  <a:srgbClr val="005493"/>
                </a:solidFill>
                <a:latin typeface="Calibri"/>
                <a:ea typeface="Calibri"/>
                <a:cs typeface="Calibri"/>
                <a:sym typeface="Calibri"/>
              </a:rPr>
              <a:t>col_rec_tat</a:t>
            </a:r>
            <a:r>
              <a:rPr lang="en-US" sz="2571" dirty="0">
                <a:solidFill>
                  <a:srgbClr val="005493"/>
                </a:solidFill>
                <a:latin typeface="Calibri"/>
                <a:ea typeface="Calibri"/>
                <a:cs typeface="Calibri"/>
                <a:sym typeface="Calibri"/>
              </a:rPr>
              <a:t>` and `</a:t>
            </a:r>
            <a:r>
              <a:rPr lang="en-US" sz="2571" dirty="0" err="1">
                <a:solidFill>
                  <a:srgbClr val="005493"/>
                </a:solidFill>
                <a:latin typeface="Calibri"/>
                <a:ea typeface="Calibri"/>
                <a:cs typeface="Calibri"/>
                <a:sym typeface="Calibri"/>
              </a:rPr>
              <a:t>rec_var_tat</a:t>
            </a:r>
            <a:r>
              <a:rPr lang="en-US" sz="2571" dirty="0">
                <a:solidFill>
                  <a:srgbClr val="005493"/>
                </a:solidFill>
                <a:latin typeface="Calibri"/>
                <a:ea typeface="Calibri"/>
                <a:cs typeface="Calibri"/>
                <a:sym typeface="Calibri"/>
              </a:rPr>
              <a:t>`. Which of these could you use to remove these columns</a:t>
            </a:r>
            <a:r>
              <a:rPr lang="en-US" sz="2571" dirty="0" smtClean="0">
                <a:solidFill>
                  <a:srgbClr val="005493"/>
                </a:solidFill>
                <a:latin typeface="Calibri"/>
                <a:ea typeface="Calibri"/>
                <a:cs typeface="Calibri"/>
                <a:sym typeface="Calibri"/>
              </a:rPr>
              <a:t>?</a:t>
            </a:r>
          </a:p>
        </p:txBody>
      </p:sp>
      <p:sp>
        <p:nvSpPr>
          <p:cNvPr id="2" name="Title 1"/>
          <p:cNvSpPr>
            <a:spLocks noGrp="1"/>
          </p:cNvSpPr>
          <p:nvPr>
            <p:ph type="title"/>
          </p:nvPr>
        </p:nvSpPr>
        <p:spPr/>
        <p:txBody>
          <a:bodyPr/>
          <a:lstStyle/>
          <a:p>
            <a:r>
              <a:rPr lang="en-US" dirty="0" smtClean="0">
                <a:latin typeface="+mj-lt"/>
              </a:rPr>
              <a:t>Your Turn 3</a:t>
            </a:r>
            <a:endParaRPr lang="en-US" dirty="0">
              <a:latin typeface="+mj-lt"/>
            </a:endParaRPr>
          </a:p>
        </p:txBody>
      </p:sp>
      <p:sp>
        <p:nvSpPr>
          <p:cNvPr id="3" name="Text Placeholder 2"/>
          <p:cNvSpPr>
            <a:spLocks noGrp="1"/>
          </p:cNvSpPr>
          <p:nvPr>
            <p:ph type="body" sz="quarter" idx="13"/>
          </p:nvPr>
        </p:nvSpPr>
        <p:spPr>
          <a:xfrm>
            <a:off x="1024128" y="3374431"/>
            <a:ext cx="10603500" cy="2336144"/>
          </a:xfrm>
        </p:spPr>
        <p:txBody>
          <a:bodyPr>
            <a:normAutofit/>
          </a:bodyPr>
          <a:lstStyle/>
          <a:p>
            <a:pPr>
              <a:spcAft>
                <a:spcPts val="600"/>
              </a:spcAft>
            </a:pPr>
            <a:r>
              <a:rPr lang="en-US" sz="2800" dirty="0" smtClean="0">
                <a:solidFill>
                  <a:srgbClr val="4F81BD">
                    <a:lumMod val="75000"/>
                  </a:srgbClr>
                </a:solidFill>
                <a:latin typeface="Consolas" panose="020B0609020204030204" pitchFamily="49" charset="0"/>
                <a:ea typeface="Courier New"/>
                <a:cs typeface="Consolas" panose="020B0609020204030204" pitchFamily="49" charset="0"/>
              </a:rPr>
              <a:t>A) select(</a:t>
            </a:r>
            <a:r>
              <a:rPr lang="en-US" sz="2800" dirty="0" err="1" smtClean="0">
                <a:solidFill>
                  <a:srgbClr val="4F81BD">
                    <a:lumMod val="75000"/>
                  </a:srgbClr>
                </a:solidFill>
                <a:latin typeface="Consolas" panose="020B0609020204030204" pitchFamily="49" charset="0"/>
                <a:ea typeface="Courier New"/>
                <a:cs typeface="Consolas" panose="020B0609020204030204" pitchFamily="49" charset="0"/>
              </a:rPr>
              <a:t>covid_testing</a:t>
            </a:r>
            <a:r>
              <a:rPr lang="en-US" sz="2800" dirty="0">
                <a:solidFill>
                  <a:srgbClr val="4F81BD">
                    <a:lumMod val="75000"/>
                  </a:srgbClr>
                </a:solidFill>
                <a:latin typeface="Consolas" panose="020B0609020204030204" pitchFamily="49" charset="0"/>
                <a:ea typeface="Courier New"/>
                <a:cs typeface="Consolas" panose="020B0609020204030204" pitchFamily="49" charset="0"/>
              </a:rPr>
              <a:t>, -16,-17</a:t>
            </a:r>
            <a:r>
              <a:rPr lang="en-US" sz="2800" dirty="0" smtClean="0">
                <a:solidFill>
                  <a:srgbClr val="4F81BD">
                    <a:lumMod val="75000"/>
                  </a:srgbClr>
                </a:solidFill>
                <a:latin typeface="Consolas" panose="020B0609020204030204" pitchFamily="49" charset="0"/>
                <a:ea typeface="Courier New"/>
                <a:cs typeface="Consolas" panose="020B0609020204030204" pitchFamily="49" charset="0"/>
              </a:rPr>
              <a:t>)</a:t>
            </a:r>
          </a:p>
          <a:p>
            <a:pPr>
              <a:spcAft>
                <a:spcPts val="600"/>
              </a:spcAft>
            </a:pPr>
            <a:r>
              <a:rPr lang="en-US" sz="2800" dirty="0" smtClean="0">
                <a:solidFill>
                  <a:srgbClr val="4F81BD">
                    <a:lumMod val="75000"/>
                  </a:srgbClr>
                </a:solidFill>
                <a:latin typeface="Consolas" panose="020B0609020204030204" pitchFamily="49" charset="0"/>
                <a:ea typeface="Courier New"/>
                <a:cs typeface="Consolas" panose="020B0609020204030204" pitchFamily="49" charset="0"/>
              </a:rPr>
              <a:t>B) select(</a:t>
            </a:r>
            <a:r>
              <a:rPr lang="en-US" sz="2800" dirty="0" err="1" smtClean="0">
                <a:solidFill>
                  <a:srgbClr val="4F81BD">
                    <a:lumMod val="75000"/>
                  </a:srgbClr>
                </a:solidFill>
                <a:latin typeface="Consolas" panose="020B0609020204030204" pitchFamily="49" charset="0"/>
                <a:ea typeface="Courier New"/>
                <a:cs typeface="Consolas" panose="020B0609020204030204" pitchFamily="49" charset="0"/>
              </a:rPr>
              <a:t>covid_testing</a:t>
            </a:r>
            <a:r>
              <a:rPr lang="en-US" sz="2800" dirty="0">
                <a:solidFill>
                  <a:srgbClr val="4F81BD">
                    <a:lumMod val="75000"/>
                  </a:srgbClr>
                </a:solidFill>
                <a:latin typeface="Consolas" panose="020B0609020204030204" pitchFamily="49" charset="0"/>
                <a:ea typeface="Courier New"/>
                <a:cs typeface="Consolas" panose="020B0609020204030204" pitchFamily="49" charset="0"/>
              </a:rPr>
              <a:t>, -</a:t>
            </a:r>
            <a:r>
              <a:rPr lang="en-US" sz="2800" dirty="0" err="1">
                <a:solidFill>
                  <a:srgbClr val="4F81BD">
                    <a:lumMod val="75000"/>
                  </a:srgbClr>
                </a:solidFill>
                <a:latin typeface="Consolas" panose="020B0609020204030204" pitchFamily="49" charset="0"/>
                <a:ea typeface="Courier New"/>
                <a:cs typeface="Consolas" panose="020B0609020204030204" pitchFamily="49" charset="0"/>
              </a:rPr>
              <a:t>col_rec_tat</a:t>
            </a:r>
            <a:r>
              <a:rPr lang="en-US" sz="2800" dirty="0">
                <a:solidFill>
                  <a:srgbClr val="4F81BD">
                    <a:lumMod val="75000"/>
                  </a:srgbClr>
                </a:solidFill>
                <a:latin typeface="Consolas" panose="020B0609020204030204" pitchFamily="49" charset="0"/>
                <a:ea typeface="Courier New"/>
                <a:cs typeface="Consolas" panose="020B0609020204030204" pitchFamily="49" charset="0"/>
              </a:rPr>
              <a:t>, -</a:t>
            </a:r>
            <a:r>
              <a:rPr lang="en-US" sz="2800" dirty="0" err="1">
                <a:solidFill>
                  <a:srgbClr val="4F81BD">
                    <a:lumMod val="75000"/>
                  </a:srgbClr>
                </a:solidFill>
                <a:latin typeface="Consolas" panose="020B0609020204030204" pitchFamily="49" charset="0"/>
                <a:ea typeface="Courier New"/>
                <a:cs typeface="Consolas" panose="020B0609020204030204" pitchFamily="49" charset="0"/>
              </a:rPr>
              <a:t>rec_ver_tat</a:t>
            </a:r>
            <a:r>
              <a:rPr lang="en-US" sz="2800" dirty="0" smtClean="0">
                <a:solidFill>
                  <a:srgbClr val="4F81BD">
                    <a:lumMod val="75000"/>
                  </a:srgbClr>
                </a:solidFill>
                <a:latin typeface="Consolas" panose="020B0609020204030204" pitchFamily="49" charset="0"/>
                <a:ea typeface="Courier New"/>
                <a:cs typeface="Consolas" panose="020B0609020204030204" pitchFamily="49" charset="0"/>
              </a:rPr>
              <a:t>)</a:t>
            </a:r>
          </a:p>
          <a:p>
            <a:pPr>
              <a:spcAft>
                <a:spcPts val="600"/>
              </a:spcAft>
            </a:pPr>
            <a:r>
              <a:rPr lang="en-US" sz="2800" dirty="0" smtClean="0">
                <a:solidFill>
                  <a:srgbClr val="4F81BD">
                    <a:lumMod val="75000"/>
                  </a:srgbClr>
                </a:solidFill>
                <a:latin typeface="Consolas" panose="020B0609020204030204" pitchFamily="49" charset="0"/>
                <a:ea typeface="Courier New"/>
                <a:cs typeface="Consolas" panose="020B0609020204030204" pitchFamily="49" charset="0"/>
              </a:rPr>
              <a:t>C) select(</a:t>
            </a:r>
            <a:r>
              <a:rPr lang="en-US" sz="2800" dirty="0" err="1" smtClean="0">
                <a:solidFill>
                  <a:srgbClr val="4F81BD">
                    <a:lumMod val="75000"/>
                  </a:srgbClr>
                </a:solidFill>
                <a:latin typeface="Consolas" panose="020B0609020204030204" pitchFamily="49" charset="0"/>
                <a:ea typeface="Courier New"/>
                <a:cs typeface="Consolas" panose="020B0609020204030204" pitchFamily="49" charset="0"/>
              </a:rPr>
              <a:t>covid_testing</a:t>
            </a:r>
            <a:r>
              <a:rPr lang="en-US" sz="2800" dirty="0">
                <a:solidFill>
                  <a:srgbClr val="4F81BD">
                    <a:lumMod val="75000"/>
                  </a:srgbClr>
                </a:solidFill>
                <a:latin typeface="Consolas" panose="020B0609020204030204" pitchFamily="49" charset="0"/>
                <a:ea typeface="Courier New"/>
                <a:cs typeface="Consolas" panose="020B0609020204030204" pitchFamily="49" charset="0"/>
              </a:rPr>
              <a:t>, -</a:t>
            </a:r>
            <a:r>
              <a:rPr lang="en-US" sz="2800" dirty="0">
                <a:solidFill>
                  <a:srgbClr val="4F81BD">
                    <a:lumMod val="75000"/>
                  </a:srgbClr>
                </a:solidFill>
                <a:latin typeface="Consolas" panose="020B0609020204030204" pitchFamily="49" charset="0"/>
                <a:ea typeface="Courier New"/>
                <a:cs typeface="Consolas" panose="020B0609020204030204" pitchFamily="49" charset="0"/>
                <a:sym typeface="Arial"/>
              </a:rPr>
              <a:t>contains</a:t>
            </a:r>
            <a:r>
              <a:rPr lang="en-US" sz="2800" dirty="0">
                <a:solidFill>
                  <a:srgbClr val="4F81BD">
                    <a:lumMod val="75000"/>
                  </a:srgbClr>
                </a:solidFill>
                <a:latin typeface="Consolas" panose="020B0609020204030204" pitchFamily="49" charset="0"/>
                <a:ea typeface="Courier New"/>
                <a:cs typeface="Consolas" panose="020B0609020204030204" pitchFamily="49" charset="0"/>
              </a:rPr>
              <a:t>("tat</a:t>
            </a:r>
            <a:r>
              <a:rPr lang="en-US" sz="2800" dirty="0" smtClean="0">
                <a:solidFill>
                  <a:srgbClr val="4F81BD">
                    <a:lumMod val="75000"/>
                  </a:srgbClr>
                </a:solidFill>
                <a:latin typeface="Consolas" panose="020B0609020204030204" pitchFamily="49" charset="0"/>
                <a:ea typeface="Courier New"/>
                <a:cs typeface="Consolas" panose="020B0609020204030204" pitchFamily="49" charset="0"/>
              </a:rPr>
              <a:t>"))</a:t>
            </a:r>
          </a:p>
          <a:p>
            <a:pPr>
              <a:spcAft>
                <a:spcPts val="600"/>
              </a:spcAft>
            </a:pPr>
            <a:r>
              <a:rPr lang="en-US" sz="2800" dirty="0" smtClean="0">
                <a:solidFill>
                  <a:srgbClr val="4F81BD">
                    <a:lumMod val="75000"/>
                  </a:srgbClr>
                </a:solidFill>
                <a:latin typeface="Consolas" panose="020B0609020204030204" pitchFamily="49" charset="0"/>
                <a:ea typeface="Courier New"/>
                <a:cs typeface="Consolas" panose="020B0609020204030204" pitchFamily="49" charset="0"/>
              </a:rPr>
              <a:t>D) all </a:t>
            </a:r>
            <a:r>
              <a:rPr lang="en-US" sz="2800" dirty="0">
                <a:solidFill>
                  <a:srgbClr val="4F81BD">
                    <a:lumMod val="75000"/>
                  </a:srgbClr>
                </a:solidFill>
                <a:latin typeface="Consolas" panose="020B0609020204030204" pitchFamily="49" charset="0"/>
                <a:ea typeface="Courier New"/>
                <a:cs typeface="Consolas" panose="020B0609020204030204" pitchFamily="49" charset="0"/>
              </a:rPr>
              <a:t>of the above</a:t>
            </a: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26</a:t>
            </a:fld>
            <a:endParaRPr lang="en-US">
              <a:solidFill>
                <a:prstClr val="black">
                  <a:lumMod val="95000"/>
                  <a:lumOff val="5000"/>
                </a:prstClr>
              </a:solidFill>
            </a:endParaRPr>
          </a:p>
        </p:txBody>
      </p:sp>
    </p:spTree>
    <p:extLst>
      <p:ext uri="{BB962C8B-B14F-4D97-AF65-F5344CB8AC3E}">
        <p14:creationId xmlns:p14="http://schemas.microsoft.com/office/powerpoint/2010/main" val="1604479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53;p8" hidden="1"/>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smtClean="0">
                <a:solidFill>
                  <a:srgbClr val="005493"/>
                </a:solidFill>
                <a:latin typeface="Calibri"/>
                <a:ea typeface="Calibri"/>
                <a:cs typeface="Calibri"/>
                <a:sym typeface="Calibri"/>
              </a:rPr>
              <a:t>Your Turn 3</a:t>
            </a:r>
            <a:endParaRPr sz="5196" dirty="0">
              <a:latin typeface="Calibri"/>
              <a:ea typeface="Calibri"/>
              <a:cs typeface="Calibri"/>
              <a:sym typeface="Calibri"/>
            </a:endParaRPr>
          </a:p>
        </p:txBody>
      </p:sp>
      <p:sp>
        <p:nvSpPr>
          <p:cNvPr id="7" name="Google Shape;280;p30"/>
          <p:cNvSpPr txBox="1"/>
          <p:nvPr/>
        </p:nvSpPr>
        <p:spPr>
          <a:xfrm>
            <a:off x="572429" y="1832150"/>
            <a:ext cx="11672912" cy="1182420"/>
          </a:xfrm>
          <a:prstGeom prst="rect">
            <a:avLst/>
          </a:prstGeom>
          <a:noFill/>
          <a:ln>
            <a:noFill/>
          </a:ln>
        </p:spPr>
        <p:txBody>
          <a:bodyPr spcFirstLastPara="1" wrap="square" lIns="0" tIns="6804" rIns="0" bIns="0" anchor="t" anchorCtr="0">
            <a:noAutofit/>
          </a:bodyPr>
          <a:lstStyle/>
          <a:p>
            <a:pPr marL="6803"/>
            <a:r>
              <a:rPr lang="en-US" sz="2571" dirty="0">
                <a:solidFill>
                  <a:srgbClr val="005493"/>
                </a:solidFill>
                <a:latin typeface="Calibri"/>
                <a:ea typeface="Calibri"/>
                <a:cs typeface="Calibri"/>
                <a:sym typeface="Calibri"/>
              </a:rPr>
              <a:t>The turnaround time metrics are found in columns 16 and 17 and are labeled `</a:t>
            </a:r>
            <a:r>
              <a:rPr lang="en-US" sz="2571" dirty="0" err="1">
                <a:solidFill>
                  <a:srgbClr val="005493"/>
                </a:solidFill>
                <a:latin typeface="Calibri"/>
                <a:ea typeface="Calibri"/>
                <a:cs typeface="Calibri"/>
                <a:sym typeface="Calibri"/>
              </a:rPr>
              <a:t>col_rec_tat</a:t>
            </a:r>
            <a:r>
              <a:rPr lang="en-US" sz="2571" dirty="0">
                <a:solidFill>
                  <a:srgbClr val="005493"/>
                </a:solidFill>
                <a:latin typeface="Calibri"/>
                <a:ea typeface="Calibri"/>
                <a:cs typeface="Calibri"/>
                <a:sym typeface="Calibri"/>
              </a:rPr>
              <a:t>` and `</a:t>
            </a:r>
            <a:r>
              <a:rPr lang="en-US" sz="2571" dirty="0" err="1">
                <a:solidFill>
                  <a:srgbClr val="005493"/>
                </a:solidFill>
                <a:latin typeface="Calibri"/>
                <a:ea typeface="Calibri"/>
                <a:cs typeface="Calibri"/>
                <a:sym typeface="Calibri"/>
              </a:rPr>
              <a:t>rec_var_tat</a:t>
            </a:r>
            <a:r>
              <a:rPr lang="en-US" sz="2571" dirty="0">
                <a:solidFill>
                  <a:srgbClr val="005493"/>
                </a:solidFill>
                <a:latin typeface="Calibri"/>
                <a:ea typeface="Calibri"/>
                <a:cs typeface="Calibri"/>
                <a:sym typeface="Calibri"/>
              </a:rPr>
              <a:t>`. Which of these could you use to remove these columns</a:t>
            </a:r>
            <a:r>
              <a:rPr lang="en-US" sz="2571" dirty="0" smtClean="0">
                <a:solidFill>
                  <a:srgbClr val="005493"/>
                </a:solidFill>
                <a:latin typeface="Calibri"/>
                <a:ea typeface="Calibri"/>
                <a:cs typeface="Calibri"/>
                <a:sym typeface="Calibri"/>
              </a:rPr>
              <a:t>?</a:t>
            </a:r>
          </a:p>
        </p:txBody>
      </p:sp>
      <p:sp>
        <p:nvSpPr>
          <p:cNvPr id="2" name="Title 1"/>
          <p:cNvSpPr>
            <a:spLocks noGrp="1"/>
          </p:cNvSpPr>
          <p:nvPr>
            <p:ph type="title"/>
          </p:nvPr>
        </p:nvSpPr>
        <p:spPr/>
        <p:txBody>
          <a:bodyPr/>
          <a:lstStyle/>
          <a:p>
            <a:r>
              <a:rPr lang="en-US" dirty="0" smtClean="0">
                <a:latin typeface="+mj-lt"/>
              </a:rPr>
              <a:t>Your Turn 3</a:t>
            </a:r>
            <a:endParaRPr lang="en-US" dirty="0">
              <a:latin typeface="+mj-lt"/>
            </a:endParaRPr>
          </a:p>
        </p:txBody>
      </p:sp>
      <p:sp>
        <p:nvSpPr>
          <p:cNvPr id="3" name="Text Placeholder 2"/>
          <p:cNvSpPr>
            <a:spLocks noGrp="1"/>
          </p:cNvSpPr>
          <p:nvPr>
            <p:ph type="body" sz="quarter" idx="13"/>
          </p:nvPr>
        </p:nvSpPr>
        <p:spPr>
          <a:xfrm>
            <a:off x="1024128" y="3374431"/>
            <a:ext cx="10603500" cy="2336144"/>
          </a:xfrm>
        </p:spPr>
        <p:txBody>
          <a:bodyPr>
            <a:normAutofit/>
          </a:bodyPr>
          <a:lstStyle/>
          <a:p>
            <a:pPr>
              <a:spcAft>
                <a:spcPts val="600"/>
              </a:spcAft>
            </a:pPr>
            <a:r>
              <a:rPr lang="en-US" sz="2800" dirty="0" smtClean="0">
                <a:solidFill>
                  <a:schemeClr val="bg1">
                    <a:lumMod val="75000"/>
                  </a:schemeClr>
                </a:solidFill>
                <a:latin typeface="Consolas" panose="020B0609020204030204" pitchFamily="49" charset="0"/>
                <a:ea typeface="Courier New"/>
                <a:cs typeface="Consolas" panose="020B0609020204030204" pitchFamily="49" charset="0"/>
              </a:rPr>
              <a:t>A) select(</a:t>
            </a:r>
            <a:r>
              <a:rPr lang="en-US" sz="2800" dirty="0" err="1" smtClean="0">
                <a:solidFill>
                  <a:schemeClr val="bg1">
                    <a:lumMod val="75000"/>
                  </a:schemeClr>
                </a:solidFill>
                <a:latin typeface="Consolas" panose="020B0609020204030204" pitchFamily="49" charset="0"/>
                <a:ea typeface="Courier New"/>
                <a:cs typeface="Consolas" panose="020B0609020204030204" pitchFamily="49" charset="0"/>
              </a:rPr>
              <a:t>covid_testing</a:t>
            </a:r>
            <a:r>
              <a:rPr lang="en-US" sz="2800" dirty="0">
                <a:solidFill>
                  <a:schemeClr val="bg1">
                    <a:lumMod val="75000"/>
                  </a:schemeClr>
                </a:solidFill>
                <a:latin typeface="Consolas" panose="020B0609020204030204" pitchFamily="49" charset="0"/>
                <a:ea typeface="Courier New"/>
                <a:cs typeface="Consolas" panose="020B0609020204030204" pitchFamily="49" charset="0"/>
              </a:rPr>
              <a:t>, -16,-17</a:t>
            </a:r>
            <a:r>
              <a:rPr lang="en-US" sz="2800" dirty="0" smtClean="0">
                <a:solidFill>
                  <a:schemeClr val="bg1">
                    <a:lumMod val="75000"/>
                  </a:schemeClr>
                </a:solidFill>
                <a:latin typeface="Consolas" panose="020B0609020204030204" pitchFamily="49" charset="0"/>
                <a:ea typeface="Courier New"/>
                <a:cs typeface="Consolas" panose="020B0609020204030204" pitchFamily="49" charset="0"/>
              </a:rPr>
              <a:t>)</a:t>
            </a:r>
          </a:p>
          <a:p>
            <a:pPr>
              <a:spcAft>
                <a:spcPts val="600"/>
              </a:spcAft>
            </a:pPr>
            <a:r>
              <a:rPr lang="en-US" sz="2800" dirty="0" smtClean="0">
                <a:solidFill>
                  <a:schemeClr val="bg1">
                    <a:lumMod val="75000"/>
                  </a:schemeClr>
                </a:solidFill>
                <a:latin typeface="Consolas" panose="020B0609020204030204" pitchFamily="49" charset="0"/>
                <a:ea typeface="Courier New"/>
                <a:cs typeface="Consolas" panose="020B0609020204030204" pitchFamily="49" charset="0"/>
              </a:rPr>
              <a:t>B) select(</a:t>
            </a:r>
            <a:r>
              <a:rPr lang="en-US" sz="2800" dirty="0" err="1" smtClean="0">
                <a:solidFill>
                  <a:schemeClr val="bg1">
                    <a:lumMod val="75000"/>
                  </a:schemeClr>
                </a:solidFill>
                <a:latin typeface="Consolas" panose="020B0609020204030204" pitchFamily="49" charset="0"/>
                <a:ea typeface="Courier New"/>
                <a:cs typeface="Consolas" panose="020B0609020204030204" pitchFamily="49" charset="0"/>
              </a:rPr>
              <a:t>covid_testing</a:t>
            </a:r>
            <a:r>
              <a:rPr lang="en-US" sz="2800" dirty="0">
                <a:solidFill>
                  <a:schemeClr val="bg1">
                    <a:lumMod val="75000"/>
                  </a:schemeClr>
                </a:solidFill>
                <a:latin typeface="Consolas" panose="020B0609020204030204" pitchFamily="49" charset="0"/>
                <a:ea typeface="Courier New"/>
                <a:cs typeface="Consolas" panose="020B0609020204030204" pitchFamily="49" charset="0"/>
              </a:rPr>
              <a:t>, -</a:t>
            </a:r>
            <a:r>
              <a:rPr lang="en-US" sz="2800" dirty="0" err="1">
                <a:solidFill>
                  <a:schemeClr val="bg1">
                    <a:lumMod val="75000"/>
                  </a:schemeClr>
                </a:solidFill>
                <a:latin typeface="Consolas" panose="020B0609020204030204" pitchFamily="49" charset="0"/>
                <a:ea typeface="Courier New"/>
                <a:cs typeface="Consolas" panose="020B0609020204030204" pitchFamily="49" charset="0"/>
              </a:rPr>
              <a:t>col_rec_tat</a:t>
            </a:r>
            <a:r>
              <a:rPr lang="en-US" sz="2800" dirty="0">
                <a:solidFill>
                  <a:schemeClr val="bg1">
                    <a:lumMod val="75000"/>
                  </a:schemeClr>
                </a:solidFill>
                <a:latin typeface="Consolas" panose="020B0609020204030204" pitchFamily="49" charset="0"/>
                <a:ea typeface="Courier New"/>
                <a:cs typeface="Consolas" panose="020B0609020204030204" pitchFamily="49" charset="0"/>
              </a:rPr>
              <a:t>, -</a:t>
            </a:r>
            <a:r>
              <a:rPr lang="en-US" sz="2800" dirty="0" err="1">
                <a:solidFill>
                  <a:schemeClr val="bg1">
                    <a:lumMod val="75000"/>
                  </a:schemeClr>
                </a:solidFill>
                <a:latin typeface="Consolas" panose="020B0609020204030204" pitchFamily="49" charset="0"/>
                <a:ea typeface="Courier New"/>
                <a:cs typeface="Consolas" panose="020B0609020204030204" pitchFamily="49" charset="0"/>
              </a:rPr>
              <a:t>rec_ver_tat</a:t>
            </a:r>
            <a:r>
              <a:rPr lang="en-US" sz="2800" dirty="0" smtClean="0">
                <a:solidFill>
                  <a:schemeClr val="bg1">
                    <a:lumMod val="75000"/>
                  </a:schemeClr>
                </a:solidFill>
                <a:latin typeface="Consolas" panose="020B0609020204030204" pitchFamily="49" charset="0"/>
                <a:ea typeface="Courier New"/>
                <a:cs typeface="Consolas" panose="020B0609020204030204" pitchFamily="49" charset="0"/>
              </a:rPr>
              <a:t>)</a:t>
            </a:r>
          </a:p>
          <a:p>
            <a:pPr>
              <a:spcAft>
                <a:spcPts val="600"/>
              </a:spcAft>
            </a:pPr>
            <a:r>
              <a:rPr lang="en-US" sz="2800" dirty="0" smtClean="0">
                <a:solidFill>
                  <a:schemeClr val="bg1">
                    <a:lumMod val="75000"/>
                  </a:schemeClr>
                </a:solidFill>
                <a:latin typeface="Consolas" panose="020B0609020204030204" pitchFamily="49" charset="0"/>
                <a:ea typeface="Courier New"/>
                <a:cs typeface="Consolas" panose="020B0609020204030204" pitchFamily="49" charset="0"/>
              </a:rPr>
              <a:t>C) select(</a:t>
            </a:r>
            <a:r>
              <a:rPr lang="en-US" sz="2800" dirty="0" err="1" smtClean="0">
                <a:solidFill>
                  <a:schemeClr val="bg1">
                    <a:lumMod val="75000"/>
                  </a:schemeClr>
                </a:solidFill>
                <a:latin typeface="Consolas" panose="020B0609020204030204" pitchFamily="49" charset="0"/>
                <a:ea typeface="Courier New"/>
                <a:cs typeface="Consolas" panose="020B0609020204030204" pitchFamily="49" charset="0"/>
              </a:rPr>
              <a:t>covid_testing</a:t>
            </a:r>
            <a:r>
              <a:rPr lang="en-US" sz="2800" dirty="0">
                <a:solidFill>
                  <a:schemeClr val="bg1">
                    <a:lumMod val="75000"/>
                  </a:schemeClr>
                </a:solidFill>
                <a:latin typeface="Consolas" panose="020B0609020204030204" pitchFamily="49" charset="0"/>
                <a:ea typeface="Courier New"/>
                <a:cs typeface="Consolas" panose="020B0609020204030204" pitchFamily="49" charset="0"/>
              </a:rPr>
              <a:t>, -</a:t>
            </a:r>
            <a:r>
              <a:rPr lang="en-US" sz="2800" dirty="0">
                <a:solidFill>
                  <a:schemeClr val="bg1">
                    <a:lumMod val="75000"/>
                  </a:schemeClr>
                </a:solidFill>
                <a:latin typeface="Consolas" panose="020B0609020204030204" pitchFamily="49" charset="0"/>
                <a:ea typeface="Courier New"/>
                <a:cs typeface="Consolas" panose="020B0609020204030204" pitchFamily="49" charset="0"/>
                <a:sym typeface="Arial"/>
              </a:rPr>
              <a:t>contains</a:t>
            </a:r>
            <a:r>
              <a:rPr lang="en-US" sz="2800" dirty="0">
                <a:solidFill>
                  <a:schemeClr val="bg1">
                    <a:lumMod val="75000"/>
                  </a:schemeClr>
                </a:solidFill>
                <a:latin typeface="Consolas" panose="020B0609020204030204" pitchFamily="49" charset="0"/>
                <a:ea typeface="Courier New"/>
                <a:cs typeface="Consolas" panose="020B0609020204030204" pitchFamily="49" charset="0"/>
              </a:rPr>
              <a:t>("tat</a:t>
            </a:r>
            <a:r>
              <a:rPr lang="en-US" sz="2800" dirty="0" smtClean="0">
                <a:solidFill>
                  <a:schemeClr val="bg1">
                    <a:lumMod val="75000"/>
                  </a:schemeClr>
                </a:solidFill>
                <a:latin typeface="Consolas" panose="020B0609020204030204" pitchFamily="49" charset="0"/>
                <a:ea typeface="Courier New"/>
                <a:cs typeface="Consolas" panose="020B0609020204030204" pitchFamily="49" charset="0"/>
              </a:rPr>
              <a:t>"))</a:t>
            </a:r>
          </a:p>
          <a:p>
            <a:pPr>
              <a:spcAft>
                <a:spcPts val="600"/>
              </a:spcAft>
            </a:pPr>
            <a:r>
              <a:rPr lang="en-US" sz="2800" dirty="0" smtClean="0">
                <a:solidFill>
                  <a:srgbClr val="4F81BD">
                    <a:lumMod val="75000"/>
                  </a:srgbClr>
                </a:solidFill>
                <a:latin typeface="Consolas" panose="020B0609020204030204" pitchFamily="49" charset="0"/>
                <a:ea typeface="Courier New"/>
                <a:cs typeface="Consolas" panose="020B0609020204030204" pitchFamily="49" charset="0"/>
              </a:rPr>
              <a:t>D) all </a:t>
            </a:r>
            <a:r>
              <a:rPr lang="en-US" sz="2800" dirty="0">
                <a:solidFill>
                  <a:srgbClr val="4F81BD">
                    <a:lumMod val="75000"/>
                  </a:srgbClr>
                </a:solidFill>
                <a:latin typeface="Consolas" panose="020B0609020204030204" pitchFamily="49" charset="0"/>
                <a:ea typeface="Courier New"/>
                <a:cs typeface="Consolas" panose="020B0609020204030204" pitchFamily="49" charset="0"/>
              </a:rPr>
              <a:t>of the above</a:t>
            </a: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27</a:t>
            </a:fld>
            <a:endParaRPr lang="en-US">
              <a:solidFill>
                <a:prstClr val="black">
                  <a:lumMod val="95000"/>
                  <a:lumOff val="5000"/>
                </a:prstClr>
              </a:solidFill>
            </a:endParaRPr>
          </a:p>
        </p:txBody>
      </p:sp>
    </p:spTree>
    <p:extLst>
      <p:ext uri="{BB962C8B-B14F-4D97-AF65-F5344CB8AC3E}">
        <p14:creationId xmlns:p14="http://schemas.microsoft.com/office/powerpoint/2010/main" val="20500821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
        <p:nvSpPr>
          <p:cNvPr id="2" name="Slide Number Placeholder 1"/>
          <p:cNvSpPr>
            <a:spLocks noGrp="1"/>
          </p:cNvSpPr>
          <p:nvPr>
            <p:ph type="sldNum" idx="12"/>
          </p:nvPr>
        </p:nvSpPr>
        <p:spPr/>
        <p:txBody>
          <a:bodyPr/>
          <a:lstStyle/>
          <a:p>
            <a:fld id="{00000000-1234-1234-1234-123412341234}" type="slidenum">
              <a:rPr lang="en-US" smtClean="0"/>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466582155"/>
              </p:ext>
            </p:extLst>
          </p:nvPr>
        </p:nvGraphicFramePr>
        <p:xfrm>
          <a:off x="1064973" y="2557823"/>
          <a:ext cx="4019961" cy="3296832"/>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609096545"/>
              </p:ext>
            </p:extLst>
          </p:nvPr>
        </p:nvGraphicFramePr>
        <p:xfrm>
          <a:off x="7283202" y="2847899"/>
          <a:ext cx="4019961" cy="1358340"/>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5143765" y="684400"/>
            <a:ext cx="190447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filter()</a:t>
            </a:r>
            <a:endParaRPr dirty="0"/>
          </a:p>
        </p:txBody>
      </p:sp>
      <p:sp>
        <p:nvSpPr>
          <p:cNvPr id="16"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29</a:t>
            </a:fld>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smtClean="0">
                  <a:solidFill>
                    <a:srgbClr val="FFFFFF"/>
                  </a:solidFill>
                  <a:latin typeface="Trebuchet MS"/>
                  <a:ea typeface="Trebuchet MS"/>
                  <a:cs typeface="Trebuchet MS"/>
                  <a:sym typeface="Trebuchet MS"/>
                </a:rPr>
                <a:t>  </a:t>
              </a:r>
              <a:r>
                <a:rPr lang="en-US" sz="2062" dirty="0" smtClean="0">
                  <a:solidFill>
                    <a:srgbClr val="FFFFFF"/>
                  </a:solidFill>
                  <a:latin typeface="Trebuchet MS"/>
                  <a:ea typeface="Trebuchet MS"/>
                  <a:cs typeface="Trebuchet MS"/>
                  <a:sym typeface="Trebuchet MS"/>
                </a:rPr>
                <a:t>Number of rows</a:t>
              </a:r>
            </a:p>
            <a:p>
              <a:pPr marL="8164">
                <a:lnSpc>
                  <a:spcPct val="116753"/>
                </a:lnSpc>
              </a:pPr>
              <a:r>
                <a:rPr lang="en-US" sz="2400" b="1" dirty="0" smtClean="0">
                  <a:solidFill>
                    <a:srgbClr val="FFFFFF"/>
                  </a:solidFill>
                  <a:latin typeface="Verdana" panose="020B0604030504040204" pitchFamily="34" charset="0"/>
                  <a:ea typeface="Verdana" panose="020B0604030504040204" pitchFamily="34" charset="0"/>
                  <a:cs typeface="Calibri"/>
                  <a:sym typeface="Trebuchet MS"/>
                </a:rPr>
                <a:t>=</a:t>
              </a:r>
              <a:r>
                <a:rPr lang="en-US" sz="2062" dirty="0" smtClean="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404497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5" y="462155"/>
            <a:ext cx="5251025" cy="777536"/>
          </a:xfrm>
        </p:spPr>
        <p:txBody>
          <a:bodyPr/>
          <a:lstStyle/>
          <a:p>
            <a:pPr algn="ctr"/>
            <a:r>
              <a:rPr lang="en-US" sz="4800" dirty="0" smtClean="0"/>
              <a:t>Goals and Objectives</a:t>
            </a:r>
            <a:endParaRPr lang="en-US" sz="4800" dirty="0"/>
          </a:p>
        </p:txBody>
      </p:sp>
      <p:sp>
        <p:nvSpPr>
          <p:cNvPr id="3" name="TextBox 2"/>
          <p:cNvSpPr txBox="1"/>
          <p:nvPr/>
        </p:nvSpPr>
        <p:spPr>
          <a:xfrm>
            <a:off x="1040499" y="2221844"/>
            <a:ext cx="9220794" cy="1754326"/>
          </a:xfrm>
          <a:prstGeom prst="rect">
            <a:avLst/>
          </a:prstGeom>
          <a:noFill/>
        </p:spPr>
        <p:txBody>
          <a:bodyPr wrap="none" rtlCol="0">
            <a:spAutoFit/>
          </a:bodyPr>
          <a:lstStyle/>
          <a:p>
            <a:r>
              <a:rPr lang="en-US" sz="3600" dirty="0" smtClean="0">
                <a:latin typeface="Arial Narrow" panose="020B0606020202030204" pitchFamily="34" charset="0"/>
              </a:rPr>
              <a:t>Learn how to:</a:t>
            </a:r>
          </a:p>
          <a:p>
            <a:pPr marL="342900" indent="-342900">
              <a:buFont typeface="Arial" panose="020B0604020202020204" pitchFamily="34" charset="0"/>
              <a:buChar char="•"/>
            </a:pPr>
            <a:r>
              <a:rPr lang="en-US" sz="3600" dirty="0" smtClean="0">
                <a:latin typeface="Arial Narrow" panose="020B0606020202030204" pitchFamily="34" charset="0"/>
              </a:rPr>
              <a:t>Select and filter data of interest from a large dataset</a:t>
            </a:r>
          </a:p>
          <a:p>
            <a:pPr marL="342900" indent="-342900">
              <a:buFont typeface="Arial" panose="020B0604020202020204" pitchFamily="34" charset="0"/>
              <a:buChar char="•"/>
            </a:pPr>
            <a:r>
              <a:rPr lang="en-US" sz="3600" dirty="0" smtClean="0">
                <a:latin typeface="Arial Narrow" panose="020B0606020202030204" pitchFamily="34" charset="0"/>
              </a:rPr>
              <a:t>Create new columns from raw data</a:t>
            </a:r>
          </a:p>
        </p:txBody>
      </p:sp>
      <p:sp>
        <p:nvSpPr>
          <p:cNvPr id="4" name="Slide Number Placeholder 3"/>
          <p:cNvSpPr>
            <a:spLocks noGrp="1"/>
          </p:cNvSpPr>
          <p:nvPr>
            <p:ph type="sldNum" idx="12"/>
          </p:nvPr>
        </p:nvSpPr>
        <p:spPr/>
        <p:txBody>
          <a:bodyPr/>
          <a:lstStyle/>
          <a:p>
            <a:fld id="{00000000-1234-1234-1234-123412341234}" type="slidenum">
              <a:rPr lang="en-US" smtClean="0"/>
              <a:pPr/>
              <a:t>3</a:t>
            </a:fld>
            <a:endParaRPr lang="en-US"/>
          </a:p>
        </p:txBody>
      </p:sp>
    </p:spTree>
    <p:extLst>
      <p:ext uri="{BB962C8B-B14F-4D97-AF65-F5344CB8AC3E}">
        <p14:creationId xmlns:p14="http://schemas.microsoft.com/office/powerpoint/2010/main" val="3183693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765655" y="359699"/>
            <a:ext cx="4925958"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a:t>
            </a:r>
            <a:r>
              <a:rPr lang="en-US" sz="2800" dirty="0" smtClean="0">
                <a:latin typeface="+mj-lt"/>
                <a:ea typeface="Calibri"/>
                <a:cs typeface="Calibri"/>
                <a:sym typeface="Calibri"/>
              </a:rPr>
              <a:t>frame as </a:t>
            </a:r>
            <a:r>
              <a:rPr lang="en-US" sz="2800" dirty="0">
                <a:latin typeface="+mj-lt"/>
                <a:ea typeface="Calibri"/>
                <a:cs typeface="Calibri"/>
                <a:sym typeface="Calibri"/>
              </a:rPr>
              <a:t>its first argument and  returns a data </a:t>
            </a:r>
            <a:r>
              <a:rPr lang="en-US" sz="2800" dirty="0" smtClean="0">
                <a:latin typeface="+mj-lt"/>
                <a:ea typeface="Calibri"/>
                <a:cs typeface="Calibri"/>
                <a:sym typeface="Calibri"/>
              </a:rPr>
              <a:t>frame as its output.</a:t>
            </a:r>
            <a:endParaRPr sz="2800" dirty="0">
              <a:latin typeface="+mj-lt"/>
              <a:ea typeface="Calibri"/>
              <a:cs typeface="Calibri"/>
              <a:sym typeface="Calibri"/>
            </a:endParaRPr>
          </a:p>
        </p:txBody>
      </p:sp>
      <p:grpSp>
        <p:nvGrpSpPr>
          <p:cNvPr id="5" name="Group 4"/>
          <p:cNvGrpSpPr/>
          <p:nvPr/>
        </p:nvGrpSpPr>
        <p:grpSpPr>
          <a:xfrm>
            <a:off x="5536772"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smtClean="0">
                  <a:solidFill>
                    <a:srgbClr val="FFFFFF"/>
                  </a:solidFill>
                  <a:latin typeface="+mj-lt"/>
                  <a:ea typeface="Trebuchet MS"/>
                  <a:cs typeface="Trebuchet MS"/>
                  <a:sym typeface="Trebuchet MS"/>
                </a:rPr>
                <a:t>specific  </a:t>
              </a:r>
              <a:r>
                <a:rPr lang="en-US" sz="2800" b="1" dirty="0">
                  <a:solidFill>
                    <a:srgbClr val="FFFFFF"/>
                  </a:solidFill>
                  <a:latin typeface="+mj-lt"/>
                  <a:ea typeface="Trebuchet MS"/>
                  <a:cs typeface="Trebuchet MS"/>
                  <a:sym typeface="Trebuchet MS"/>
                </a:rPr>
                <a:t>arguments</a:t>
              </a:r>
              <a:endParaRPr sz="2800" dirty="0">
                <a:latin typeface="+mj-lt"/>
                <a:ea typeface="Trebuchet MS"/>
                <a:cs typeface="Trebuchet MS"/>
                <a:sym typeface="Trebuchet MS"/>
              </a:endParaRPr>
            </a:p>
          </p:txBody>
        </p:sp>
      </p:grpSp>
      <p:grpSp>
        <p:nvGrpSpPr>
          <p:cNvPr id="4" name="Group 3"/>
          <p:cNvGrpSpPr/>
          <p:nvPr/>
        </p:nvGrpSpPr>
        <p:grpSpPr>
          <a:xfrm>
            <a:off x="4212052"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175182"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30</a:t>
            </a:fld>
            <a:endParaRPr lang="en-US"/>
          </a:p>
        </p:txBody>
      </p:sp>
    </p:spTree>
    <p:extLst>
      <p:ext uri="{BB962C8B-B14F-4D97-AF65-F5344CB8AC3E}">
        <p14:creationId xmlns:p14="http://schemas.microsoft.com/office/powerpoint/2010/main" val="687966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31</a:t>
            </a:fld>
            <a:endParaRPr lang="en-US"/>
          </a:p>
        </p:txBody>
      </p:sp>
      <p:sp>
        <p:nvSpPr>
          <p:cNvPr id="18" name="Slide Number Placeholder 8"/>
          <p:cNvSpPr txBox="1">
            <a:spLocks/>
          </p:cNvSpPr>
          <p:nvPr/>
        </p:nvSpPr>
        <p:spPr>
          <a:xfrm>
            <a:off x="9387866"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31</a:t>
            </a:fld>
            <a:endParaRPr lang="en-US" sz="16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graphicFrame>
        <p:nvGraphicFramePr>
          <p:cNvPr id="7" name="Table 6"/>
          <p:cNvGraphicFramePr>
            <a:graphicFrameLocks noGrp="1"/>
          </p:cNvGraphicFramePr>
          <p:nvPr>
            <p:extLst>
              <p:ext uri="{D42A27DB-BD31-4B8C-83A1-F6EECF244321}">
                <p14:modId xmlns:p14="http://schemas.microsoft.com/office/powerpoint/2010/main" val="2289970392"/>
              </p:ext>
            </p:extLst>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074115618"/>
              </p:ext>
            </p:extLst>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smtClean="0">
                <a:solidFill>
                  <a:srgbClr val="A6A6A6"/>
                </a:solidFill>
              </a:rPr>
              <a:t>FALSE</a:t>
            </a:r>
            <a:endParaRPr lang="en-US" sz="1800" b="1" dirty="0">
              <a:solidFill>
                <a:srgbClr val="A6A6A6"/>
              </a:solidFill>
            </a:endParaRPr>
          </a:p>
        </p:txBody>
      </p:sp>
      <p:sp>
        <p:nvSpPr>
          <p:cNvPr id="21" name="Rectangle 20"/>
          <p:cNvSpPr/>
          <p:nvPr/>
        </p:nvSpPr>
        <p:spPr>
          <a:xfrm>
            <a:off x="407729" y="5205669"/>
            <a:ext cx="941283" cy="369332"/>
          </a:xfrm>
          <a:prstGeom prst="rect">
            <a:avLst/>
          </a:prstGeom>
        </p:spPr>
        <p:txBody>
          <a:bodyPr wrap="none">
            <a:spAutoFit/>
          </a:bodyPr>
          <a:lstStyle/>
          <a:p>
            <a:r>
              <a:rPr lang="en-US" sz="1800" b="1" dirty="0" smtClean="0">
                <a:solidFill>
                  <a:srgbClr val="A6A6A6"/>
                </a:solidFill>
              </a:rPr>
              <a:t>FALSE</a:t>
            </a:r>
            <a:endParaRPr lang="en-US" sz="1800" b="1" dirty="0">
              <a:solidFill>
                <a:srgbClr val="A6A6A6"/>
              </a:solidFill>
            </a:endParaRPr>
          </a:p>
        </p:txBody>
      </p:sp>
      <p:sp>
        <p:nvSpPr>
          <p:cNvPr id="22" name="Rectangle 21"/>
          <p:cNvSpPr/>
          <p:nvPr/>
        </p:nvSpPr>
        <p:spPr>
          <a:xfrm>
            <a:off x="407728" y="5663266"/>
            <a:ext cx="941283" cy="369332"/>
          </a:xfrm>
          <a:prstGeom prst="rect">
            <a:avLst/>
          </a:prstGeom>
        </p:spPr>
        <p:txBody>
          <a:bodyPr wrap="none">
            <a:spAutoFit/>
          </a:bodyPr>
          <a:lstStyle/>
          <a:p>
            <a:r>
              <a:rPr lang="en-US" sz="1800" b="1" dirty="0" smtClean="0">
                <a:solidFill>
                  <a:srgbClr val="A6A6A6"/>
                </a:solidFill>
              </a:rPr>
              <a:t>FALSE</a:t>
            </a:r>
            <a:endParaRPr lang="en-US" sz="1800" b="1" dirty="0">
              <a:solidFill>
                <a:srgbClr val="A6A6A6"/>
              </a:solidFill>
            </a:endParaRPr>
          </a:p>
        </p:txBody>
      </p:sp>
      <p:sp>
        <p:nvSpPr>
          <p:cNvPr id="23" name="Rectangle 22"/>
          <p:cNvSpPr/>
          <p:nvPr/>
        </p:nvSpPr>
        <p:spPr>
          <a:xfrm>
            <a:off x="437464" y="6120862"/>
            <a:ext cx="941283" cy="369332"/>
          </a:xfrm>
          <a:prstGeom prst="rect">
            <a:avLst/>
          </a:prstGeom>
        </p:spPr>
        <p:txBody>
          <a:bodyPr wrap="square">
            <a:spAutoFit/>
          </a:bodyPr>
          <a:lstStyle/>
          <a:p>
            <a:r>
              <a:rPr lang="en-US" sz="1800" b="1" dirty="0" smtClean="0">
                <a:solidFill>
                  <a:schemeClr val="accent1"/>
                </a:solidFill>
              </a:rPr>
              <a:t>TRUE</a:t>
            </a:r>
            <a:endParaRPr lang="en-US" sz="1800" b="1" dirty="0">
              <a:solidFill>
                <a:schemeClr val="accent1"/>
              </a:solidFill>
            </a:endParaRPr>
          </a:p>
        </p:txBody>
      </p:sp>
      <p:sp>
        <p:nvSpPr>
          <p:cNvPr id="10" name="Slide Number Placeholder 9"/>
          <p:cNvSpPr>
            <a:spLocks noGrp="1"/>
          </p:cNvSpPr>
          <p:nvPr>
            <p:ph type="sldNum" idx="12"/>
          </p:nvPr>
        </p:nvSpPr>
        <p:spPr/>
        <p:txBody>
          <a:bodyPr/>
          <a:lstStyle/>
          <a:p>
            <a:fld id="{00000000-1234-1234-1234-123412341234}" type="slidenum">
              <a:rPr lang="en-US" smtClean="0"/>
              <a:pPr/>
              <a:t>32</a:t>
            </a:fld>
            <a:endParaRPr lang="en-US"/>
          </a:p>
        </p:txBody>
      </p:sp>
    </p:spTree>
    <p:extLst>
      <p:ext uri="{BB962C8B-B14F-4D97-AF65-F5344CB8AC3E}">
        <p14:creationId xmlns:p14="http://schemas.microsoft.com/office/powerpoint/2010/main" val="29851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sp>
        <p:nvSpPr>
          <p:cNvPr id="11"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20" name="Table 19"/>
          <p:cNvGraphicFramePr>
            <a:graphicFrameLocks noGrp="1"/>
          </p:cNvGraphicFramePr>
          <p:nvPr>
            <p:extLst>
              <p:ext uri="{D42A27DB-BD31-4B8C-83A1-F6EECF244321}">
                <p14:modId xmlns:p14="http://schemas.microsoft.com/office/powerpoint/2010/main" val="3115097070"/>
              </p:ext>
            </p:extLst>
          </p:nvPr>
        </p:nvGraphicFramePr>
        <p:xfrm>
          <a:off x="1291862" y="3573364"/>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33</a:t>
            </a:fld>
            <a:endParaRPr lang="en-US"/>
          </a:p>
        </p:txBody>
      </p:sp>
    </p:spTree>
    <p:extLst>
      <p:ext uri="{BB962C8B-B14F-4D97-AF65-F5344CB8AC3E}">
        <p14:creationId xmlns:p14="http://schemas.microsoft.com/office/powerpoint/2010/main" val="27924272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7" y="2201670"/>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4" name="Rectangle 13"/>
          <p:cNvSpPr/>
          <p:nvPr/>
        </p:nvSpPr>
        <p:spPr>
          <a:xfrm>
            <a:off x="1970276" y="2313797"/>
            <a:ext cx="945162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=="stark</a:t>
            </a:r>
            <a:r>
              <a:rPr lang="en-US" sz="3200" dirty="0" smtClean="0">
                <a:solidFill>
                  <a:srgbClr val="9BBB59"/>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730648011"/>
              </p:ext>
            </p:extLst>
          </p:nvPr>
        </p:nvGraphicFramePr>
        <p:xfrm>
          <a:off x="206477"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057091616"/>
              </p:ext>
            </p:extLst>
          </p:nvPr>
        </p:nvGraphicFramePr>
        <p:xfrm>
          <a:off x="6358212"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smtClean="0">
                <a:solidFill>
                  <a:srgbClr val="A6A6A6"/>
                </a:solidFill>
              </a:rPr>
              <a:t>FALSE</a:t>
            </a:r>
            <a:endParaRPr lang="en-US" sz="1800" b="1" dirty="0">
              <a:solidFill>
                <a:srgbClr val="A6A6A6"/>
              </a:solidFill>
            </a:endParaRPr>
          </a:p>
        </p:txBody>
      </p:sp>
      <p:sp>
        <p:nvSpPr>
          <p:cNvPr id="25" name="Rectangle 24"/>
          <p:cNvSpPr/>
          <p:nvPr/>
        </p:nvSpPr>
        <p:spPr>
          <a:xfrm>
            <a:off x="4780951" y="6167152"/>
            <a:ext cx="941283" cy="369332"/>
          </a:xfrm>
          <a:prstGeom prst="rect">
            <a:avLst/>
          </a:prstGeom>
        </p:spPr>
        <p:txBody>
          <a:bodyPr wrap="square">
            <a:spAutoFit/>
          </a:bodyPr>
          <a:lstStyle/>
          <a:p>
            <a:r>
              <a:rPr lang="en-US" sz="1800" b="1" dirty="0">
                <a:solidFill>
                  <a:srgbClr val="A6A6A6"/>
                </a:solidFill>
              </a:rPr>
              <a:t>FALSE</a:t>
            </a:r>
          </a:p>
        </p:txBody>
      </p:sp>
      <p:sp>
        <p:nvSpPr>
          <p:cNvPr id="5" name="Slide Number Placeholder 4"/>
          <p:cNvSpPr>
            <a:spLocks noGrp="1"/>
          </p:cNvSpPr>
          <p:nvPr>
            <p:ph type="sldNum" idx="12"/>
          </p:nvPr>
        </p:nvSpPr>
        <p:spPr/>
        <p:txBody>
          <a:bodyPr/>
          <a:lstStyle/>
          <a:p>
            <a:fld id="{00000000-1234-1234-1234-123412341234}" type="slidenum">
              <a:rPr lang="en-US" smtClean="0"/>
              <a:pPr/>
              <a:t>34</a:t>
            </a:fld>
            <a:endParaRPr lang="en-US"/>
          </a:p>
        </p:txBody>
      </p:sp>
    </p:spTree>
    <p:extLst>
      <p:ext uri="{BB962C8B-B14F-4D97-AF65-F5344CB8AC3E}">
        <p14:creationId xmlns:p14="http://schemas.microsoft.com/office/powerpoint/2010/main" val="151026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smtClean="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a:t>
            </a:r>
            <a:r>
              <a:rPr lang="en-US" sz="2800" dirty="0" smtClean="0">
                <a:latin typeface="+mj-lt"/>
                <a:ea typeface="Calibri"/>
                <a:cs typeface="Calibri"/>
                <a:sym typeface="Calibri"/>
              </a:rPr>
              <a:t>criteria</a:t>
            </a:r>
            <a:endParaRPr sz="2800" dirty="0">
              <a:latin typeface="+mj-lt"/>
              <a:ea typeface="Calibri"/>
              <a:cs typeface="Calibri"/>
              <a:sym typeface="Calibri"/>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35</a:t>
            </a:fld>
            <a:endParaRPr lang="en-US"/>
          </a:p>
        </p:txBody>
      </p:sp>
    </p:spTree>
    <p:extLst>
      <p:ext uri="{BB962C8B-B14F-4D97-AF65-F5344CB8AC3E}">
        <p14:creationId xmlns:p14="http://schemas.microsoft.com/office/powerpoint/2010/main" val="3372054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p:nvPr/>
        </p:nvSpPr>
        <p:spPr>
          <a:xfrm>
            <a:off x="568388" y="656169"/>
            <a:ext cx="11045610" cy="2053877"/>
          </a:xfrm>
          <a:prstGeom prst="rect">
            <a:avLst/>
          </a:prstGeom>
          <a:solidFill>
            <a:srgbClr val="F0F2F4"/>
          </a:solidFill>
          <a:ln w="12700">
            <a:solidFill>
              <a:srgbClr val="000000"/>
            </a:solidFill>
            <a:miter lim="400000"/>
          </a:ln>
        </p:spPr>
        <p:txBody>
          <a:bodyPr lIns="25400" tIns="25400" rIns="25400" bIns="25400" anchor="ctr"/>
          <a:lstStyle/>
          <a:p>
            <a:pPr>
              <a:defRPr sz="4000">
                <a:solidFill>
                  <a:srgbClr val="FFFFFF"/>
                </a:solidFill>
                <a:effectLst>
                  <a:outerShdw blurRad="38100" dist="12700" dir="5400000" rotWithShape="0">
                    <a:srgbClr val="000000">
                      <a:alpha val="50000"/>
                    </a:srgbClr>
                  </a:outerShdw>
                </a:effectLst>
              </a:defRPr>
            </a:pPr>
            <a:endParaRPr sz="2000"/>
          </a:p>
        </p:txBody>
      </p:sp>
      <p:sp>
        <p:nvSpPr>
          <p:cNvPr id="453" name="Shape 453"/>
          <p:cNvSpPr txBox="1"/>
          <p:nvPr/>
        </p:nvSpPr>
        <p:spPr>
          <a:xfrm>
            <a:off x="715411" y="714157"/>
            <a:ext cx="10920992" cy="1937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spcBef>
                <a:spcPts val="750"/>
              </a:spcBef>
              <a:defRPr sz="6400">
                <a:latin typeface="Monaco"/>
                <a:ea typeface="Monaco"/>
                <a:cs typeface="Monaco"/>
                <a:sym typeface="Monaco"/>
              </a:defRPr>
            </a:pPr>
            <a:r>
              <a:rPr lang="en-US" sz="3200" dirty="0" smtClean="0"/>
              <a:t>1</a:t>
            </a:r>
            <a:r>
              <a:rPr sz="3200" dirty="0" smtClean="0"/>
              <a:t> &gt; 2</a:t>
            </a:r>
            <a:endParaRPr sz="3200" dirty="0"/>
          </a:p>
        </p:txBody>
      </p:sp>
      <p:sp>
        <p:nvSpPr>
          <p:cNvPr id="454" name="Shape 454"/>
          <p:cNvSpPr txBox="1"/>
          <p:nvPr/>
        </p:nvSpPr>
        <p:spPr>
          <a:xfrm>
            <a:off x="5845212" y="6331936"/>
            <a:ext cx="541816" cy="533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spAutoFit/>
          </a:bodyPr>
          <a:lstStyle>
            <a:lvl1pPr>
              <a:defRPr sz="6000">
                <a:solidFill>
                  <a:srgbClr val="A6AAA9"/>
                </a:solidFill>
                <a:latin typeface="Helvetica"/>
                <a:ea typeface="Helvetica"/>
                <a:cs typeface="Helvetica"/>
                <a:sym typeface="Helvetica"/>
              </a:defRPr>
            </a:lvl1pPr>
          </a:lstStyle>
          <a:p>
            <a:fld id="{86CB4B4D-7CA3-9044-876B-883B54F8677D}" type="slidenum">
              <a:rPr sz="3000"/>
              <a:t>36</a:t>
            </a:fld>
            <a:endParaRPr sz="3000"/>
          </a:p>
        </p:txBody>
      </p:sp>
      <p:sp>
        <p:nvSpPr>
          <p:cNvPr id="2" name="Slide Number Placeholder 1"/>
          <p:cNvSpPr>
            <a:spLocks noGrp="1"/>
          </p:cNvSpPr>
          <p:nvPr>
            <p:ph type="sldNum" sz="quarter" idx="2"/>
          </p:nvPr>
        </p:nvSpPr>
        <p:spPr/>
        <p:txBody>
          <a:bodyPr/>
          <a:lstStyle/>
          <a:p>
            <a:fld id="{86CB4B4D-7CA3-9044-876B-883B54F8677D}" type="slidenum">
              <a:rPr lang="en-US" smtClean="0"/>
              <a:t>36</a:t>
            </a:fld>
            <a:endParaRPr lang="en-US"/>
          </a:p>
        </p:txBody>
      </p:sp>
      <p:sp>
        <p:nvSpPr>
          <p:cNvPr id="5" name="Rectangle 4"/>
          <p:cNvSpPr/>
          <p:nvPr/>
        </p:nvSpPr>
        <p:spPr>
          <a:xfrm>
            <a:off x="715411" y="1276578"/>
            <a:ext cx="1826141" cy="584775"/>
          </a:xfrm>
          <a:prstGeom prst="rect">
            <a:avLst/>
          </a:prstGeom>
        </p:spPr>
        <p:txBody>
          <a:bodyPr wrap="none">
            <a:spAutoFit/>
          </a:bodyPr>
          <a:lstStyle/>
          <a:p>
            <a:pPr>
              <a:spcBef>
                <a:spcPts val="500"/>
              </a:spcBef>
              <a:defRPr sz="6400">
                <a:solidFill>
                  <a:srgbClr val="797979"/>
                </a:solidFill>
                <a:latin typeface="Monaco"/>
                <a:ea typeface="Monaco"/>
                <a:cs typeface="Monaco"/>
                <a:sym typeface="Monaco"/>
              </a:defRPr>
            </a:pPr>
            <a:r>
              <a:rPr lang="en-US" sz="3200" dirty="0">
                <a:latin typeface="+mj-lt"/>
              </a:rPr>
              <a:t># FALSE</a:t>
            </a:r>
          </a:p>
        </p:txBody>
      </p:sp>
    </p:spTree>
    <p:extLst>
      <p:ext uri="{BB962C8B-B14F-4D97-AF65-F5344CB8AC3E}">
        <p14:creationId xmlns:p14="http://schemas.microsoft.com/office/powerpoint/2010/main" val="32990423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p:nvPr/>
        </p:nvSpPr>
        <p:spPr>
          <a:xfrm>
            <a:off x="568388" y="656169"/>
            <a:ext cx="11045610" cy="2053877"/>
          </a:xfrm>
          <a:prstGeom prst="rect">
            <a:avLst/>
          </a:prstGeom>
          <a:solidFill>
            <a:srgbClr val="F0F2F4"/>
          </a:solidFill>
          <a:ln w="12700">
            <a:solidFill>
              <a:srgbClr val="000000"/>
            </a:solidFill>
            <a:miter lim="400000"/>
          </a:ln>
        </p:spPr>
        <p:txBody>
          <a:bodyPr lIns="25400" tIns="25400" rIns="25400" bIns="25400" anchor="ctr"/>
          <a:lstStyle/>
          <a:p>
            <a:pPr>
              <a:defRPr sz="4000">
                <a:solidFill>
                  <a:srgbClr val="FFFFFF"/>
                </a:solidFill>
                <a:effectLst>
                  <a:outerShdw blurRad="38100" dist="12700" dir="5400000" rotWithShape="0">
                    <a:srgbClr val="000000">
                      <a:alpha val="50000"/>
                    </a:srgbClr>
                  </a:outerShdw>
                </a:effectLst>
              </a:defRPr>
            </a:pPr>
            <a:endParaRPr sz="2000"/>
          </a:p>
        </p:txBody>
      </p:sp>
      <p:sp>
        <p:nvSpPr>
          <p:cNvPr id="453" name="Shape 453"/>
          <p:cNvSpPr txBox="1"/>
          <p:nvPr/>
        </p:nvSpPr>
        <p:spPr>
          <a:xfrm>
            <a:off x="715411" y="714157"/>
            <a:ext cx="10920992" cy="1937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spcBef>
                <a:spcPts val="750"/>
              </a:spcBef>
              <a:defRPr sz="6400">
                <a:latin typeface="Monaco"/>
                <a:ea typeface="Monaco"/>
                <a:cs typeface="Monaco"/>
                <a:sym typeface="Monaco"/>
              </a:defRPr>
            </a:pPr>
            <a:r>
              <a:rPr sz="3200" dirty="0"/>
              <a:t>x &lt;- 1</a:t>
            </a:r>
          </a:p>
          <a:p>
            <a:pPr>
              <a:spcBef>
                <a:spcPts val="750"/>
              </a:spcBef>
              <a:defRPr sz="6400">
                <a:latin typeface="Monaco"/>
                <a:ea typeface="Monaco"/>
                <a:cs typeface="Monaco"/>
                <a:sym typeface="Monaco"/>
              </a:defRPr>
            </a:pPr>
            <a:r>
              <a:rPr sz="3200" dirty="0"/>
              <a:t>x </a:t>
            </a:r>
            <a:r>
              <a:rPr sz="3200" dirty="0" smtClean="0"/>
              <a:t>&gt;</a:t>
            </a:r>
            <a:r>
              <a:rPr lang="en-US" sz="3200" dirty="0" smtClean="0"/>
              <a:t> </a:t>
            </a:r>
            <a:r>
              <a:rPr sz="3200" dirty="0" smtClean="0"/>
              <a:t> </a:t>
            </a:r>
            <a:r>
              <a:rPr sz="3200" dirty="0"/>
              <a:t>2</a:t>
            </a:r>
          </a:p>
          <a:p>
            <a:pPr>
              <a:spcBef>
                <a:spcPts val="500"/>
              </a:spcBef>
              <a:defRPr sz="6400">
                <a:solidFill>
                  <a:srgbClr val="797979"/>
                </a:solidFill>
                <a:latin typeface="Monaco"/>
                <a:ea typeface="Monaco"/>
                <a:cs typeface="Monaco"/>
                <a:sym typeface="Monaco"/>
              </a:defRPr>
            </a:pPr>
            <a:r>
              <a:rPr sz="3200" dirty="0"/>
              <a:t># FALSE</a:t>
            </a:r>
          </a:p>
        </p:txBody>
      </p:sp>
      <p:sp>
        <p:nvSpPr>
          <p:cNvPr id="454" name="Shape 454"/>
          <p:cNvSpPr txBox="1"/>
          <p:nvPr/>
        </p:nvSpPr>
        <p:spPr>
          <a:xfrm>
            <a:off x="5845212" y="6331936"/>
            <a:ext cx="541816" cy="533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spAutoFit/>
          </a:bodyPr>
          <a:lstStyle>
            <a:lvl1pPr>
              <a:defRPr sz="6000">
                <a:solidFill>
                  <a:srgbClr val="A6AAA9"/>
                </a:solidFill>
                <a:latin typeface="Helvetica"/>
                <a:ea typeface="Helvetica"/>
                <a:cs typeface="Helvetica"/>
                <a:sym typeface="Helvetica"/>
              </a:defRPr>
            </a:lvl1pPr>
          </a:lstStyle>
          <a:p>
            <a:fld id="{86CB4B4D-7CA3-9044-876B-883B54F8677D}" type="slidenum">
              <a:rPr sz="3000"/>
              <a:t>37</a:t>
            </a:fld>
            <a:endParaRPr sz="3000"/>
          </a:p>
        </p:txBody>
      </p:sp>
      <p:sp>
        <p:nvSpPr>
          <p:cNvPr id="2" name="Slide Number Placeholder 1"/>
          <p:cNvSpPr>
            <a:spLocks noGrp="1"/>
          </p:cNvSpPr>
          <p:nvPr>
            <p:ph type="sldNum" sz="quarter" idx="2"/>
          </p:nvPr>
        </p:nvSpPr>
        <p:spPr/>
        <p:txBody>
          <a:bodyPr/>
          <a:lstStyle/>
          <a:p>
            <a:fld id="{86CB4B4D-7CA3-9044-876B-883B54F8677D}" type="slidenum">
              <a:rPr lang="en-US" smtClean="0"/>
              <a:t>37</a:t>
            </a:fld>
            <a:endParaRPr lang="en-US"/>
          </a:p>
        </p:txBody>
      </p:sp>
    </p:spTree>
    <p:extLst>
      <p:ext uri="{BB962C8B-B14F-4D97-AF65-F5344CB8AC3E}">
        <p14:creationId xmlns:p14="http://schemas.microsoft.com/office/powerpoint/2010/main" val="1634181370"/>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p:nvPr/>
        </p:nvSpPr>
        <p:spPr>
          <a:xfrm>
            <a:off x="568388" y="656169"/>
            <a:ext cx="11045610" cy="2053877"/>
          </a:xfrm>
          <a:prstGeom prst="rect">
            <a:avLst/>
          </a:prstGeom>
          <a:solidFill>
            <a:srgbClr val="F0F2F4"/>
          </a:solidFill>
          <a:ln w="12700">
            <a:solidFill>
              <a:srgbClr val="000000"/>
            </a:solidFill>
            <a:miter lim="400000"/>
          </a:ln>
        </p:spPr>
        <p:txBody>
          <a:bodyPr lIns="25400" tIns="25400" rIns="25400" bIns="25400" anchor="ctr"/>
          <a:lstStyle/>
          <a:p>
            <a:pPr>
              <a:defRPr sz="4000">
                <a:solidFill>
                  <a:srgbClr val="FFFFFF"/>
                </a:solidFill>
                <a:effectLst>
                  <a:outerShdw blurRad="38100" dist="12700" dir="5400000" rotWithShape="0">
                    <a:srgbClr val="000000">
                      <a:alpha val="50000"/>
                    </a:srgbClr>
                  </a:outerShdw>
                </a:effectLst>
              </a:defRPr>
            </a:pPr>
            <a:endParaRPr sz="2000"/>
          </a:p>
        </p:txBody>
      </p:sp>
      <p:sp>
        <p:nvSpPr>
          <p:cNvPr id="457" name="Shape 457"/>
          <p:cNvSpPr txBox="1"/>
          <p:nvPr/>
        </p:nvSpPr>
        <p:spPr>
          <a:xfrm>
            <a:off x="715411" y="714157"/>
            <a:ext cx="10920992" cy="1937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p>
            <a:pPr>
              <a:spcBef>
                <a:spcPts val="750"/>
              </a:spcBef>
              <a:defRPr sz="6400">
                <a:latin typeface="Monaco"/>
                <a:ea typeface="Monaco"/>
                <a:cs typeface="Monaco"/>
                <a:sym typeface="Monaco"/>
              </a:defRPr>
            </a:pPr>
            <a:r>
              <a:rPr sz="3200" dirty="0"/>
              <a:t>x &lt;- c(1, 2, 3)</a:t>
            </a:r>
          </a:p>
          <a:p>
            <a:pPr>
              <a:spcBef>
                <a:spcPts val="750"/>
              </a:spcBef>
              <a:defRPr sz="6400">
                <a:latin typeface="Monaco"/>
                <a:ea typeface="Monaco"/>
                <a:cs typeface="Monaco"/>
                <a:sym typeface="Monaco"/>
              </a:defRPr>
            </a:pPr>
            <a:r>
              <a:rPr sz="3200" dirty="0"/>
              <a:t>x </a:t>
            </a:r>
            <a:r>
              <a:rPr lang="en-US" sz="3200" dirty="0" smtClean="0"/>
              <a:t> </a:t>
            </a:r>
            <a:r>
              <a:rPr sz="3200" dirty="0" smtClean="0"/>
              <a:t>&gt; </a:t>
            </a:r>
            <a:r>
              <a:rPr lang="en-US" sz="3200" dirty="0" smtClean="0"/>
              <a:t> </a:t>
            </a:r>
            <a:r>
              <a:rPr sz="3200" dirty="0" smtClean="0"/>
              <a:t>2</a:t>
            </a:r>
            <a:endParaRPr sz="3200" dirty="0"/>
          </a:p>
          <a:p>
            <a:pPr>
              <a:spcBef>
                <a:spcPts val="500"/>
              </a:spcBef>
              <a:defRPr sz="6400">
                <a:solidFill>
                  <a:srgbClr val="797979"/>
                </a:solidFill>
                <a:latin typeface="Monaco"/>
                <a:ea typeface="Monaco"/>
                <a:cs typeface="Monaco"/>
                <a:sym typeface="Monaco"/>
              </a:defRPr>
            </a:pPr>
            <a:r>
              <a:rPr sz="3200" dirty="0"/>
              <a:t># FALSE </a:t>
            </a:r>
            <a:r>
              <a:rPr lang="en-US" sz="3200" dirty="0" err="1" smtClean="0"/>
              <a:t>FALS</a:t>
            </a:r>
            <a:r>
              <a:rPr sz="3200" dirty="0" err="1" smtClean="0"/>
              <a:t>E</a:t>
            </a:r>
            <a:r>
              <a:rPr sz="3200" dirty="0" smtClean="0"/>
              <a:t> </a:t>
            </a:r>
            <a:r>
              <a:rPr sz="3200" dirty="0"/>
              <a:t>TRUE</a:t>
            </a:r>
          </a:p>
        </p:txBody>
      </p:sp>
      <p:sp>
        <p:nvSpPr>
          <p:cNvPr id="458" name="Shape 458"/>
          <p:cNvSpPr txBox="1"/>
          <p:nvPr/>
        </p:nvSpPr>
        <p:spPr>
          <a:xfrm>
            <a:off x="5845212" y="6331936"/>
            <a:ext cx="541816" cy="533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spAutoFit/>
          </a:bodyPr>
          <a:lstStyle>
            <a:lvl1pPr>
              <a:defRPr sz="6000">
                <a:solidFill>
                  <a:srgbClr val="A6AAA9"/>
                </a:solidFill>
                <a:latin typeface="Helvetica"/>
                <a:ea typeface="Helvetica"/>
                <a:cs typeface="Helvetica"/>
                <a:sym typeface="Helvetica"/>
              </a:defRPr>
            </a:lvl1pPr>
          </a:lstStyle>
          <a:p>
            <a:fld id="{86CB4B4D-7CA3-9044-876B-883B54F8677D}" type="slidenum">
              <a:rPr sz="3000"/>
              <a:t>38</a:t>
            </a:fld>
            <a:endParaRPr sz="3000"/>
          </a:p>
        </p:txBody>
      </p:sp>
      <p:sp>
        <p:nvSpPr>
          <p:cNvPr id="2" name="Slide Number Placeholder 1"/>
          <p:cNvSpPr>
            <a:spLocks noGrp="1"/>
          </p:cNvSpPr>
          <p:nvPr>
            <p:ph type="sldNum" sz="quarter" idx="2"/>
          </p:nvPr>
        </p:nvSpPr>
        <p:spPr/>
        <p:txBody>
          <a:bodyPr/>
          <a:lstStyle/>
          <a:p>
            <a:fld id="{86CB4B4D-7CA3-9044-876B-883B54F8677D}" type="slidenum">
              <a:rPr lang="en-US" smtClean="0"/>
              <a:t>38</a:t>
            </a:fld>
            <a:endParaRPr lang="en-US"/>
          </a:p>
        </p:txBody>
      </p:sp>
    </p:spTree>
    <p:extLst>
      <p:ext uri="{BB962C8B-B14F-4D97-AF65-F5344CB8AC3E}">
        <p14:creationId xmlns:p14="http://schemas.microsoft.com/office/powerpoint/2010/main" val="4263381912"/>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7" y="2201670"/>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4" name="Rectangle 13"/>
          <p:cNvSpPr/>
          <p:nvPr/>
        </p:nvSpPr>
        <p:spPr>
          <a:xfrm>
            <a:off x="1970276" y="2313797"/>
            <a:ext cx="945162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=="stark</a:t>
            </a:r>
            <a:r>
              <a:rPr lang="en-US" sz="3200" dirty="0" smtClean="0">
                <a:solidFill>
                  <a:srgbClr val="9BBB59"/>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nvGraphicFramePr>
        <p:xfrm>
          <a:off x="206477"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nvGraphicFramePr>
        <p:xfrm>
          <a:off x="6358212"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smtClean="0">
                <a:solidFill>
                  <a:srgbClr val="A6A6A6"/>
                </a:solidFill>
              </a:rPr>
              <a:t>FALSE</a:t>
            </a:r>
            <a:endParaRPr lang="en-US" sz="1800" b="1" dirty="0">
              <a:solidFill>
                <a:srgbClr val="A6A6A6"/>
              </a:solidFill>
            </a:endParaRPr>
          </a:p>
        </p:txBody>
      </p:sp>
      <p:sp>
        <p:nvSpPr>
          <p:cNvPr id="25" name="Rectangle 24"/>
          <p:cNvSpPr/>
          <p:nvPr/>
        </p:nvSpPr>
        <p:spPr>
          <a:xfrm>
            <a:off x="4755551" y="6167152"/>
            <a:ext cx="941283" cy="369332"/>
          </a:xfrm>
          <a:prstGeom prst="rect">
            <a:avLst/>
          </a:prstGeom>
        </p:spPr>
        <p:txBody>
          <a:bodyPr wrap="square">
            <a:spAutoFit/>
          </a:bodyPr>
          <a:lstStyle/>
          <a:p>
            <a:r>
              <a:rPr lang="en-US" sz="1800" b="1" dirty="0">
                <a:solidFill>
                  <a:srgbClr val="A6A6A6"/>
                </a:solidFill>
              </a:rPr>
              <a:t>FALSE</a:t>
            </a:r>
          </a:p>
        </p:txBody>
      </p:sp>
      <p:sp>
        <p:nvSpPr>
          <p:cNvPr id="5" name="Slide Number Placeholder 4"/>
          <p:cNvSpPr>
            <a:spLocks noGrp="1"/>
          </p:cNvSpPr>
          <p:nvPr>
            <p:ph type="sldNum" idx="12"/>
          </p:nvPr>
        </p:nvSpPr>
        <p:spPr/>
        <p:txBody>
          <a:bodyPr/>
          <a:lstStyle/>
          <a:p>
            <a:fld id="{00000000-1234-1234-1234-123412341234}" type="slidenum">
              <a:rPr lang="en-US" smtClean="0"/>
              <a:pPr/>
              <a:t>39</a:t>
            </a:fld>
            <a:endParaRPr lang="en-US"/>
          </a:p>
        </p:txBody>
      </p:sp>
    </p:spTree>
    <p:extLst>
      <p:ext uri="{BB962C8B-B14F-4D97-AF65-F5344CB8AC3E}">
        <p14:creationId xmlns:p14="http://schemas.microsoft.com/office/powerpoint/2010/main" val="25250391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1665962" y="614555"/>
            <a:ext cx="6256750" cy="777536"/>
          </a:xfrm>
        </p:spPr>
        <p:txBody>
          <a:bodyPr/>
          <a:lstStyle/>
          <a:p>
            <a:r>
              <a:rPr lang="en-US" dirty="0"/>
              <a:t>Typical Data Science Pipeline</a:t>
            </a:r>
            <a:endParaRPr lang="en-US" dirty="0"/>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ectangle 3"/>
          <p:cNvSpPr/>
          <p:nvPr/>
        </p:nvSpPr>
        <p:spPr>
          <a:xfrm>
            <a:off x="3055915" y="4347053"/>
            <a:ext cx="3159694" cy="12666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4</a:t>
            </a:fld>
            <a:endParaRPr lang="en-US"/>
          </a:p>
        </p:txBody>
      </p:sp>
    </p:spTree>
    <p:extLst>
      <p:ext uri="{BB962C8B-B14F-4D97-AF65-F5344CB8AC3E}">
        <p14:creationId xmlns:p14="http://schemas.microsoft.com/office/powerpoint/2010/main" val="24042870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5270501" y="3046663"/>
            <a:ext cx="1798971"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r>
              <a:rPr sz="3750"/>
              <a:t>1 == 1</a:t>
            </a:r>
          </a:p>
        </p:txBody>
      </p:sp>
    </p:spTree>
    <p:extLst>
      <p:ext uri="{BB962C8B-B14F-4D97-AF65-F5344CB8AC3E}">
        <p14:creationId xmlns:p14="http://schemas.microsoft.com/office/powerpoint/2010/main" val="1217774732"/>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5270501" y="3046663"/>
            <a:ext cx="1798971"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r>
              <a:rPr sz="3750"/>
              <a:t>1 == 1</a:t>
            </a:r>
          </a:p>
        </p:txBody>
      </p:sp>
      <p:sp>
        <p:nvSpPr>
          <p:cNvPr id="5" name="Shape 488"/>
          <p:cNvSpPr/>
          <p:nvPr/>
        </p:nvSpPr>
        <p:spPr>
          <a:xfrm>
            <a:off x="4993315" y="4055280"/>
            <a:ext cx="1798971"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FF2600"/>
                </a:solidFill>
                <a:latin typeface="Helvetica"/>
                <a:ea typeface="Helvetica"/>
                <a:cs typeface="Helvetica"/>
                <a:sym typeface="Helvetica"/>
              </a:defRPr>
            </a:lvl1pPr>
          </a:lstStyle>
          <a:p>
            <a:pPr algn="ctr"/>
            <a:r>
              <a:rPr sz="3750" dirty="0"/>
              <a:t>TRUE</a:t>
            </a:r>
          </a:p>
        </p:txBody>
      </p:sp>
    </p:spTree>
    <p:extLst>
      <p:ext uri="{BB962C8B-B14F-4D97-AF65-F5344CB8AC3E}">
        <p14:creationId xmlns:p14="http://schemas.microsoft.com/office/powerpoint/2010/main" val="1240027180"/>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4636461" y="3046663"/>
            <a:ext cx="3067049"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fontScale="85000" lnSpcReduction="10000"/>
          </a:bodyPr>
          <a:lstStyle>
            <a:lvl1pPr>
              <a:spcBef>
                <a:spcPts val="2400"/>
              </a:spcBef>
              <a:defRPr sz="7500" b="1">
                <a:solidFill>
                  <a:srgbClr val="005493"/>
                </a:solidFill>
                <a:latin typeface="Helvetica"/>
                <a:ea typeface="Helvetica"/>
                <a:cs typeface="Helvetica"/>
                <a:sym typeface="Helvetica"/>
              </a:defRPr>
            </a:lvl1pPr>
          </a:lstStyle>
          <a:p>
            <a:r>
              <a:rPr lang="en-US" sz="3750" dirty="0" smtClean="0"/>
              <a:t>"one"</a:t>
            </a:r>
            <a:r>
              <a:rPr sz="3750" dirty="0" smtClean="0"/>
              <a:t> </a:t>
            </a:r>
            <a:r>
              <a:rPr sz="3750" dirty="0"/>
              <a:t>== </a:t>
            </a:r>
            <a:r>
              <a:rPr lang="en-US" sz="3750" dirty="0" smtClean="0"/>
              <a:t>"One"</a:t>
            </a:r>
            <a:endParaRPr sz="3750" dirty="0"/>
          </a:p>
        </p:txBody>
      </p:sp>
      <p:pic>
        <p:nvPicPr>
          <p:cNvPr id="5" name="Picture 2" descr="Emoji Meanings Explained"/>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3134" y="-125768"/>
            <a:ext cx="1880873" cy="12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962068"/>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4636461" y="3046663"/>
            <a:ext cx="3067049"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fontScale="85000" lnSpcReduction="10000"/>
          </a:bodyPr>
          <a:lstStyle>
            <a:lvl1pPr>
              <a:spcBef>
                <a:spcPts val="2400"/>
              </a:spcBef>
              <a:defRPr sz="7500" b="1">
                <a:solidFill>
                  <a:srgbClr val="005493"/>
                </a:solidFill>
                <a:latin typeface="Helvetica"/>
                <a:ea typeface="Helvetica"/>
                <a:cs typeface="Helvetica"/>
                <a:sym typeface="Helvetica"/>
              </a:defRPr>
            </a:lvl1pPr>
          </a:lstStyle>
          <a:p>
            <a:r>
              <a:rPr lang="en-US" sz="3750" dirty="0" smtClean="0"/>
              <a:t>"one"</a:t>
            </a:r>
            <a:r>
              <a:rPr sz="3750" dirty="0" smtClean="0"/>
              <a:t> </a:t>
            </a:r>
            <a:r>
              <a:rPr sz="3750" dirty="0"/>
              <a:t>== </a:t>
            </a:r>
            <a:r>
              <a:rPr lang="en-US" sz="3750" dirty="0" smtClean="0"/>
              <a:t>"One"</a:t>
            </a:r>
            <a:endParaRPr sz="3750" dirty="0"/>
          </a:p>
        </p:txBody>
      </p:sp>
      <p:sp>
        <p:nvSpPr>
          <p:cNvPr id="5" name="Shape 488"/>
          <p:cNvSpPr/>
          <p:nvPr/>
        </p:nvSpPr>
        <p:spPr>
          <a:xfrm>
            <a:off x="4993315" y="4055280"/>
            <a:ext cx="1798971"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FF2600"/>
                </a:solidFill>
                <a:latin typeface="Helvetica"/>
                <a:ea typeface="Helvetica"/>
                <a:cs typeface="Helvetica"/>
                <a:sym typeface="Helvetica"/>
              </a:defRPr>
            </a:lvl1pPr>
          </a:lstStyle>
          <a:p>
            <a:pPr algn="ctr"/>
            <a:r>
              <a:rPr lang="en-US" sz="3750" dirty="0" smtClean="0"/>
              <a:t>FALSE</a:t>
            </a:r>
            <a:endParaRPr sz="3750" dirty="0"/>
          </a:p>
        </p:txBody>
      </p:sp>
      <p:pic>
        <p:nvPicPr>
          <p:cNvPr id="6" name="Picture 2" descr="Emoji Meanings Explained"/>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3134" y="-125768"/>
            <a:ext cx="1880873" cy="12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392029"/>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3645425937"/>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a:t>
                      </a:r>
                      <a:endParaRPr sz="2500" u="none" strike="noStrike" cap="none" dirty="0">
                        <a:latin typeface="+mj-lt"/>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a:t>
                      </a:r>
                      <a:endParaRPr sz="2500" u="none" strike="noStrike" cap="none" dirty="0">
                        <a:latin typeface="+mj-lt"/>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Equal to</a:t>
                      </a:r>
                      <a:endParaRPr sz="2500" u="none" strike="noStrike" cap="none" dirty="0">
                        <a:latin typeface="+mj-lt"/>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 or equal to</a:t>
                      </a:r>
                      <a:endParaRPr sz="2500" u="none" strike="noStrike" cap="none" dirty="0">
                        <a:latin typeface="+mj-lt"/>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 or equal to</a:t>
                      </a:r>
                      <a:endParaRPr sz="2500" u="none" strike="noStrike" cap="none" dirty="0">
                        <a:latin typeface="+mj-lt"/>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Not equal to</a:t>
                      </a:r>
                      <a:endParaRPr sz="2500" u="none" strike="noStrike" cap="none" dirty="0">
                        <a:latin typeface="+mj-lt"/>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Group membership</a:t>
                      </a:r>
                      <a:endParaRPr sz="2500" u="none" strike="noStrike" cap="none" dirty="0">
                        <a:latin typeface="+mj-lt"/>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NA</a:t>
                      </a:r>
                      <a:endParaRPr sz="2500" u="none" strike="noStrike" cap="none" dirty="0">
                        <a:latin typeface="+mj-lt"/>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not NA</a:t>
                      </a:r>
                      <a:endParaRPr sz="2500" u="none" strike="noStrike" cap="none" dirty="0">
                        <a:latin typeface="+mj-lt"/>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44</a:t>
            </a:fld>
            <a:endParaRPr lang="en-US"/>
          </a:p>
        </p:txBody>
      </p:sp>
      <p:pic>
        <p:nvPicPr>
          <p:cNvPr id="7" name="Picture 2" descr="Emoji Meanings Explained"/>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3134" y="-125768"/>
            <a:ext cx="1880873" cy="12539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Text Placeholder 7"/>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latin typeface="Arial" panose="020B0604020202020204" pitchFamily="34" charset="0"/>
                <a:cs typeface="Arial" panose="020B0604020202020204" pitchFamily="34" charset="0"/>
              </a:rPr>
              <a:t>Your Turn 4</a:t>
            </a:r>
            <a:endParaRPr lang="en-US" dirty="0">
              <a:solidFill>
                <a:srgbClr val="005493"/>
              </a:solidFill>
              <a:latin typeface="Arial" panose="020B0604020202020204" pitchFamily="34" charset="0"/>
              <a:cs typeface="Arial" panose="020B0604020202020204" pitchFamily="34" charset="0"/>
            </a:endParaRP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smtClean="0">
                <a:solidFill>
                  <a:srgbClr val="005493"/>
                </a:solidFill>
                <a:latin typeface="Arial" panose="020B0604020202020204" pitchFamily="34" charset="0"/>
                <a:ea typeface="Calibri"/>
                <a:cs typeface="Arial" panose="020B0604020202020204" pitchFamily="34" charset="0"/>
                <a:sym typeface="Calibri"/>
              </a:rPr>
              <a:t>Use filter() with the </a:t>
            </a:r>
            <a:r>
              <a:rPr lang="en-US" sz="3200" dirty="0">
                <a:solidFill>
                  <a:srgbClr val="005493"/>
                </a:solidFill>
                <a:latin typeface="Arial" panose="020B0604020202020204" pitchFamily="34" charset="0"/>
                <a:ea typeface="Calibri"/>
                <a:cs typeface="Arial" panose="020B0604020202020204" pitchFamily="34" charset="0"/>
                <a:sym typeface="Calibri"/>
              </a:rPr>
              <a:t>logical operators to </a:t>
            </a:r>
            <a:r>
              <a:rPr lang="en-US" sz="3200" dirty="0" smtClean="0">
                <a:solidFill>
                  <a:srgbClr val="005493"/>
                </a:solidFill>
                <a:latin typeface="Arial" panose="020B0604020202020204" pitchFamily="34" charset="0"/>
                <a:ea typeface="Calibri"/>
                <a:cs typeface="Arial" panose="020B0604020202020204" pitchFamily="34" charset="0"/>
                <a:sym typeface="Calibri"/>
              </a:rPr>
              <a:t>find:</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smtClean="0">
              <a:solidFill>
                <a:srgbClr val="005493"/>
              </a:solidFill>
              <a:latin typeface="Arial" panose="020B0604020202020204" pitchFamily="34" charset="0"/>
              <a:ea typeface="Calibri"/>
              <a:cs typeface="Arial" panose="020B0604020202020204" pitchFamily="34" charset="0"/>
              <a:sym typeface="Calibri"/>
            </a:endParaRP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Every test for patients </a:t>
            </a:r>
            <a:r>
              <a:rPr lang="en-US" sz="2800" b="1" dirty="0">
                <a:solidFill>
                  <a:srgbClr val="005493"/>
                </a:solidFill>
                <a:latin typeface="Arial" panose="020B0604020202020204" pitchFamily="34" charset="0"/>
                <a:ea typeface="Calibri"/>
                <a:cs typeface="Arial" panose="020B0604020202020204" pitchFamily="34" charset="0"/>
                <a:sym typeface="Calibri"/>
              </a:rPr>
              <a:t>over age </a:t>
            </a:r>
            <a:r>
              <a:rPr lang="en-US" sz="2800" b="1" dirty="0" smtClean="0">
                <a:solidFill>
                  <a:srgbClr val="005493"/>
                </a:solidFill>
                <a:latin typeface="Arial" panose="020B0604020202020204" pitchFamily="34" charset="0"/>
                <a:ea typeface="Calibri"/>
                <a:cs typeface="Arial" panose="020B0604020202020204" pitchFamily="34" charset="0"/>
                <a:sym typeface="Calibri"/>
              </a:rPr>
              <a:t>80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a:t>
            </a:r>
            <a:r>
              <a:rPr lang="en-US" sz="2800" dirty="0" smtClean="0">
                <a:solidFill>
                  <a:srgbClr val="005493"/>
                </a:solidFill>
                <a:latin typeface="Arial" panose="020B0604020202020204" pitchFamily="34" charset="0"/>
                <a:ea typeface="Calibri"/>
                <a:cs typeface="Arial" panose="020B0604020202020204" pitchFamily="34" charset="0"/>
                <a:sym typeface="Calibri"/>
              </a:rPr>
              <a:t>testing where </a:t>
            </a:r>
            <a:r>
              <a:rPr lang="en-US" sz="2800" dirty="0">
                <a:solidFill>
                  <a:srgbClr val="005493"/>
                </a:solidFill>
                <a:latin typeface="Arial" panose="020B0604020202020204" pitchFamily="34" charset="0"/>
                <a:ea typeface="Calibri"/>
                <a:cs typeface="Arial" panose="020B0604020202020204" pitchFamily="34" charset="0"/>
                <a:sym typeface="Calibri"/>
              </a:rPr>
              <a:t>the demographic group (</a:t>
            </a:r>
            <a:r>
              <a:rPr lang="en-US" sz="2800" dirty="0" err="1">
                <a:solidFill>
                  <a:srgbClr val="005493"/>
                </a:solidFill>
                <a:latin typeface="Arial" panose="020B0604020202020204" pitchFamily="34" charset="0"/>
                <a:ea typeface="Calibri"/>
                <a:cs typeface="Arial" panose="020B0604020202020204" pitchFamily="34" charset="0"/>
                <a:sym typeface="Calibri"/>
              </a:rPr>
              <a:t>demo_group</a:t>
            </a:r>
            <a:r>
              <a:rPr lang="en-US" sz="2800" dirty="0">
                <a:solidFill>
                  <a:srgbClr val="005493"/>
                </a:solidFill>
                <a:latin typeface="Arial" panose="020B0604020202020204" pitchFamily="34" charset="0"/>
                <a:ea typeface="Calibri"/>
                <a:cs typeface="Arial" panose="020B0604020202020204" pitchFamily="34" charset="0"/>
                <a:sym typeface="Calibri"/>
              </a:rPr>
              <a:t>) is </a:t>
            </a:r>
            <a:r>
              <a:rPr lang="en-US" sz="2800" b="1" dirty="0">
                <a:solidFill>
                  <a:srgbClr val="005493"/>
                </a:solidFill>
                <a:latin typeface="Arial" panose="020B0604020202020204" pitchFamily="34" charset="0"/>
                <a:ea typeface="Calibri"/>
                <a:cs typeface="Arial" panose="020B0604020202020204" pitchFamily="34" charset="0"/>
                <a:sym typeface="Calibri"/>
              </a:rPr>
              <a:t>equal to "</a:t>
            </a:r>
            <a:r>
              <a:rPr lang="en-US" sz="2800" b="1" dirty="0" smtClean="0">
                <a:solidFill>
                  <a:srgbClr val="005493"/>
                </a:solidFill>
                <a:latin typeface="Arial" panose="020B0604020202020204" pitchFamily="34" charset="0"/>
                <a:ea typeface="Calibri"/>
                <a:cs typeface="Arial" panose="020B0604020202020204" pitchFamily="34" charset="0"/>
                <a:sym typeface="Calibri"/>
              </a:rPr>
              <a:t>client"</a:t>
            </a:r>
          </a:p>
          <a:p>
            <a:pPr marL="464003" marR="2721" indent="-457200">
              <a:lnSpc>
                <a:spcPct val="124848"/>
              </a:lnSpc>
              <a:buClr>
                <a:srgbClr val="3577A9"/>
              </a:buClr>
              <a:buFont typeface="Arial" panose="020B0604020202020204" pitchFamily="34" charset="0"/>
              <a:buChar char="•"/>
            </a:pPr>
            <a:r>
              <a:rPr lang="en-US" sz="2800" dirty="0" smtClean="0">
                <a:solidFill>
                  <a:srgbClr val="005493"/>
                </a:solidFill>
                <a:latin typeface="Arial" panose="020B0604020202020204" pitchFamily="34" charset="0"/>
                <a:ea typeface="Calibri"/>
                <a:cs typeface="Arial" panose="020B0604020202020204" pitchFamily="34" charset="0"/>
                <a:sym typeface="Calibri"/>
              </a:rPr>
              <a:t>CHALLENGE: </a:t>
            </a:r>
          </a:p>
          <a:p>
            <a:pPr marL="914400" marR="2721" lvl="3" indent="-45085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testing where the patient class (</a:t>
            </a:r>
            <a:r>
              <a:rPr lang="en-US" sz="2800" dirty="0" err="1">
                <a:solidFill>
                  <a:srgbClr val="005493"/>
                </a:solidFill>
                <a:latin typeface="Arial" panose="020B0604020202020204" pitchFamily="34" charset="0"/>
                <a:ea typeface="Calibri"/>
                <a:cs typeface="Arial" panose="020B0604020202020204" pitchFamily="34" charset="0"/>
                <a:sym typeface="Calibri"/>
              </a:rPr>
              <a:t>patient_class</a:t>
            </a:r>
            <a:r>
              <a:rPr lang="en-US" sz="2800" dirty="0">
                <a:solidFill>
                  <a:srgbClr val="005493"/>
                </a:solidFill>
                <a:latin typeface="Arial" panose="020B0604020202020204" pitchFamily="34" charset="0"/>
                <a:ea typeface="Calibri"/>
                <a:cs typeface="Arial" panose="020B0604020202020204" pitchFamily="34" charset="0"/>
                <a:sym typeface="Calibri"/>
              </a:rPr>
              <a:t>) </a:t>
            </a:r>
            <a:r>
              <a:rPr lang="en-US" sz="2800" b="1" dirty="0">
                <a:solidFill>
                  <a:srgbClr val="005493"/>
                </a:solidFill>
                <a:latin typeface="Arial" panose="020B0604020202020204" pitchFamily="34" charset="0"/>
                <a:ea typeface="Calibri"/>
                <a:cs typeface="Arial" panose="020B0604020202020204" pitchFamily="34" charset="0"/>
                <a:sym typeface="Calibri"/>
              </a:rPr>
              <a:t>is NA</a:t>
            </a:r>
            <a:r>
              <a:rPr lang="en-US" sz="2800" dirty="0">
                <a:solidFill>
                  <a:srgbClr val="005493"/>
                </a:solidFill>
                <a:latin typeface="Arial" panose="020B0604020202020204" pitchFamily="34" charset="0"/>
                <a:ea typeface="Calibri"/>
                <a:cs typeface="Arial" panose="020B0604020202020204" pitchFamily="34" charset="0"/>
                <a:sym typeface="Calibri"/>
              </a:rPr>
              <a:t> </a:t>
            </a:r>
            <a:r>
              <a:rPr lang="en-US" sz="2800" dirty="0" smtClean="0">
                <a:solidFill>
                  <a:srgbClr val="005493"/>
                </a:solidFill>
                <a:latin typeface="Arial" panose="020B0604020202020204" pitchFamily="34" charset="0"/>
                <a:ea typeface="Calibri"/>
                <a:cs typeface="Arial" panose="020B0604020202020204" pitchFamily="34" charset="0"/>
                <a:sym typeface="Calibri"/>
              </a:rPr>
              <a:t>[</a:t>
            </a:r>
            <a:r>
              <a:rPr lang="en-US" sz="2800" dirty="0">
                <a:solidFill>
                  <a:srgbClr val="005493"/>
                </a:solidFill>
                <a:latin typeface="Arial" panose="020B0604020202020204" pitchFamily="34" charset="0"/>
                <a:ea typeface="Calibri"/>
                <a:cs typeface="Arial" panose="020B0604020202020204" pitchFamily="34" charset="0"/>
                <a:sym typeface="Calibri"/>
              </a:rPr>
              <a:t>Hint: See slide titled "Logical Tests"]</a:t>
            </a:r>
            <a:endParaRPr sz="2800" dirty="0">
              <a:solidFill>
                <a:srgbClr val="005493"/>
              </a:solidFill>
              <a:latin typeface="Arial" panose="020B0604020202020204" pitchFamily="34" charset="0"/>
              <a:ea typeface="Calibri"/>
              <a:cs typeface="Arial" panose="020B0604020202020204" pitchFamily="34" charset="0"/>
              <a:sym typeface="Calibri"/>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45</a:t>
            </a:fld>
            <a:endParaRPr lang="en-US">
              <a:solidFill>
                <a:prstClr val="black">
                  <a:lumMod val="95000"/>
                  <a:lumOff val="5000"/>
                </a:prstClr>
              </a:solidFill>
            </a:endParaRPr>
          </a:p>
        </p:txBody>
      </p:sp>
    </p:spTree>
    <p:extLst>
      <p:ext uri="{BB962C8B-B14F-4D97-AF65-F5344CB8AC3E}">
        <p14:creationId xmlns:p14="http://schemas.microsoft.com/office/powerpoint/2010/main" val="29771300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4104463"/>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1904144"/>
            <a:ext cx="10400363" cy="209062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52837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862368" y="455301"/>
            <a:ext cx="10615961" cy="523220"/>
          </a:xfrm>
          <a:prstGeom prst="rect">
            <a:avLst/>
          </a:prstGeom>
          <a:noFill/>
        </p:spPr>
        <p:txBody>
          <a:bodyPr wrap="square" rtlCol="0">
            <a:spAutoFit/>
          </a:bodyPr>
          <a:lstStyle/>
          <a:p>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filter(</a:t>
            </a:r>
            <a:r>
              <a:rPr lang="en-US" sz="28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 age &gt; 80)</a:t>
            </a:r>
            <a:endParaRPr lang="en-US" sz="28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15" name="TextBox 14"/>
          <p:cNvSpPr txBox="1"/>
          <p:nvPr/>
        </p:nvSpPr>
        <p:spPr>
          <a:xfrm>
            <a:off x="862368" y="2055961"/>
            <a:ext cx="10615961" cy="523220"/>
          </a:xfrm>
          <a:prstGeom prst="rect">
            <a:avLst/>
          </a:prstGeom>
          <a:noFill/>
        </p:spPr>
        <p:txBody>
          <a:bodyPr wrap="square" rtlCol="0">
            <a:spAutoFit/>
          </a:bodyPr>
          <a:lstStyle/>
          <a:p>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filter(</a:t>
            </a:r>
            <a:r>
              <a:rPr lang="en-US" sz="28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err="1" smtClean="0">
                <a:solidFill>
                  <a:srgbClr val="164F86"/>
                </a:solidFill>
                <a:latin typeface="Consolas" panose="020B0609020204030204" pitchFamily="49" charset="0"/>
                <a:ea typeface="Courier New"/>
                <a:cs typeface="Consolas" panose="020B0609020204030204" pitchFamily="49" charset="0"/>
                <a:sym typeface="Courier New"/>
              </a:rPr>
              <a:t>demo_group</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client")</a:t>
            </a:r>
            <a:endParaRPr lang="en-US" sz="28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16" name="TextBox 15"/>
          <p:cNvSpPr txBox="1"/>
          <p:nvPr/>
        </p:nvSpPr>
        <p:spPr>
          <a:xfrm>
            <a:off x="862368" y="4203770"/>
            <a:ext cx="10615961" cy="523220"/>
          </a:xfrm>
          <a:prstGeom prst="rect">
            <a:avLst/>
          </a:prstGeom>
          <a:noFill/>
        </p:spPr>
        <p:txBody>
          <a:bodyPr wrap="square" rtlCol="0">
            <a:spAutoFit/>
          </a:bodyPr>
          <a:lstStyle/>
          <a:p>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filter(</a:t>
            </a:r>
            <a:r>
              <a:rPr lang="en-US" sz="28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 is.na(</a:t>
            </a:r>
            <a:r>
              <a:rPr lang="en-US" sz="2800" dirty="0" err="1" smtClean="0">
                <a:solidFill>
                  <a:srgbClr val="164F86"/>
                </a:solidFill>
                <a:latin typeface="Consolas" panose="020B0609020204030204" pitchFamily="49" charset="0"/>
                <a:ea typeface="Courier New"/>
                <a:cs typeface="Consolas" panose="020B0609020204030204" pitchFamily="49" charset="0"/>
                <a:sym typeface="Courier New"/>
              </a:rPr>
              <a:t>patient_class</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lang="en-US" sz="2800" dirty="0">
              <a:solidFill>
                <a:srgbClr val="164F86"/>
              </a:solidFill>
              <a:latin typeface="Consolas" panose="020B0609020204030204" pitchFamily="49" charset="0"/>
              <a:ea typeface="Courier New"/>
              <a:cs typeface="Consolas" panose="020B0609020204030204" pitchFamily="49" charset="0"/>
              <a:sym typeface="Courier New"/>
            </a:endParaRPr>
          </a:p>
        </p:txBody>
      </p:sp>
      <p:grpSp>
        <p:nvGrpSpPr>
          <p:cNvPr id="5" name="Group 4"/>
          <p:cNvGrpSpPr/>
          <p:nvPr/>
        </p:nvGrpSpPr>
        <p:grpSpPr>
          <a:xfrm>
            <a:off x="7309218" y="378862"/>
            <a:ext cx="2561857" cy="1340356"/>
            <a:chOff x="2045918" y="-242888"/>
            <a:chExt cx="9048703" cy="4246670"/>
          </a:xfrm>
        </p:grpSpPr>
        <p:pic>
          <p:nvPicPr>
            <p:cNvPr id="3" name="Picture 2"/>
            <p:cNvPicPr>
              <a:picLocks noChangeAspect="1"/>
            </p:cNvPicPr>
            <p:nvPr/>
          </p:nvPicPr>
          <p:blipFill rotWithShape="1">
            <a:blip r:embed="rId4"/>
            <a:srcRect b="55537"/>
            <a:stretch/>
          </p:blipFill>
          <p:spPr>
            <a:xfrm>
              <a:off x="2081213" y="-242888"/>
              <a:ext cx="9013408" cy="3296614"/>
            </a:xfrm>
            <a:prstGeom prst="rect">
              <a:avLst/>
            </a:prstGeom>
          </p:spPr>
        </p:pic>
        <p:pic>
          <p:nvPicPr>
            <p:cNvPr id="17" name="Picture 16"/>
            <p:cNvPicPr>
              <a:picLocks noChangeAspect="1"/>
            </p:cNvPicPr>
            <p:nvPr/>
          </p:nvPicPr>
          <p:blipFill rotWithShape="1">
            <a:blip r:embed="rId4"/>
            <a:srcRect t="87204"/>
            <a:stretch/>
          </p:blipFill>
          <p:spPr>
            <a:xfrm>
              <a:off x="2045918" y="3055049"/>
              <a:ext cx="9013408" cy="948733"/>
            </a:xfrm>
            <a:prstGeom prst="rect">
              <a:avLst/>
            </a:prstGeom>
          </p:spPr>
        </p:pic>
      </p:grpSp>
      <p:grpSp>
        <p:nvGrpSpPr>
          <p:cNvPr id="20" name="Group 19"/>
          <p:cNvGrpSpPr>
            <a:grpSpLocks noChangeAspect="1"/>
          </p:cNvGrpSpPr>
          <p:nvPr/>
        </p:nvGrpSpPr>
        <p:grpSpPr>
          <a:xfrm>
            <a:off x="7309218" y="2639535"/>
            <a:ext cx="2399198" cy="1250989"/>
            <a:chOff x="2066925" y="-357188"/>
            <a:chExt cx="8058150" cy="4201677"/>
          </a:xfrm>
        </p:grpSpPr>
        <p:pic>
          <p:nvPicPr>
            <p:cNvPr id="18" name="Picture 17"/>
            <p:cNvPicPr>
              <a:picLocks noChangeAspect="1"/>
            </p:cNvPicPr>
            <p:nvPr/>
          </p:nvPicPr>
          <p:blipFill rotWithShape="1">
            <a:blip r:embed="rId5"/>
            <a:srcRect b="57150"/>
            <a:stretch/>
          </p:blipFill>
          <p:spPr>
            <a:xfrm>
              <a:off x="2066925" y="-357188"/>
              <a:ext cx="8058150" cy="3244767"/>
            </a:xfrm>
            <a:prstGeom prst="rect">
              <a:avLst/>
            </a:prstGeom>
          </p:spPr>
        </p:pic>
        <p:pic>
          <p:nvPicPr>
            <p:cNvPr id="19" name="Picture 18"/>
            <p:cNvPicPr>
              <a:picLocks noChangeAspect="1"/>
            </p:cNvPicPr>
            <p:nvPr/>
          </p:nvPicPr>
          <p:blipFill rotWithShape="1">
            <a:blip r:embed="rId5"/>
            <a:srcRect t="88035"/>
            <a:stretch/>
          </p:blipFill>
          <p:spPr>
            <a:xfrm>
              <a:off x="2066925" y="2938462"/>
              <a:ext cx="8058150" cy="906027"/>
            </a:xfrm>
            <a:prstGeom prst="rect">
              <a:avLst/>
            </a:prstGeom>
          </p:spPr>
        </p:pic>
      </p:grpSp>
      <p:grpSp>
        <p:nvGrpSpPr>
          <p:cNvPr id="23" name="Group 22"/>
          <p:cNvGrpSpPr>
            <a:grpSpLocks noChangeAspect="1"/>
          </p:cNvGrpSpPr>
          <p:nvPr/>
        </p:nvGrpSpPr>
        <p:grpSpPr>
          <a:xfrm>
            <a:off x="7309218" y="4722022"/>
            <a:ext cx="2389205" cy="1298484"/>
            <a:chOff x="2090736" y="-328612"/>
            <a:chExt cx="8010526" cy="4353557"/>
          </a:xfrm>
        </p:grpSpPr>
        <p:pic>
          <p:nvPicPr>
            <p:cNvPr id="21" name="Picture 20"/>
            <p:cNvPicPr>
              <a:picLocks noChangeAspect="1"/>
            </p:cNvPicPr>
            <p:nvPr/>
          </p:nvPicPr>
          <p:blipFill rotWithShape="1">
            <a:blip r:embed="rId6"/>
            <a:srcRect b="55796"/>
            <a:stretch/>
          </p:blipFill>
          <p:spPr>
            <a:xfrm>
              <a:off x="2090737" y="-328612"/>
              <a:ext cx="8010525" cy="3322070"/>
            </a:xfrm>
            <a:prstGeom prst="rect">
              <a:avLst/>
            </a:prstGeom>
          </p:spPr>
        </p:pic>
        <p:pic>
          <p:nvPicPr>
            <p:cNvPr id="22" name="Picture 21"/>
            <p:cNvPicPr>
              <a:picLocks noChangeAspect="1"/>
            </p:cNvPicPr>
            <p:nvPr/>
          </p:nvPicPr>
          <p:blipFill rotWithShape="1">
            <a:blip r:embed="rId6"/>
            <a:srcRect t="86649"/>
            <a:stretch/>
          </p:blipFill>
          <p:spPr>
            <a:xfrm>
              <a:off x="2090736" y="3021581"/>
              <a:ext cx="8010525" cy="1003364"/>
            </a:xfrm>
            <a:prstGeom prst="rect">
              <a:avLst/>
            </a:prstGeom>
          </p:spPr>
        </p:pic>
      </p:grpSp>
      <p:sp>
        <p:nvSpPr>
          <p:cNvPr id="24" name="Slide Number Placeholder 23"/>
          <p:cNvSpPr>
            <a:spLocks noGrp="1"/>
          </p:cNvSpPr>
          <p:nvPr>
            <p:ph type="sldNum" idx="12"/>
          </p:nvPr>
        </p:nvSpPr>
        <p:spPr/>
        <p:txBody>
          <a:bodyPr/>
          <a:lstStyle/>
          <a:p>
            <a:fld id="{00000000-1234-1234-1234-123412341234}" type="slidenum">
              <a:rPr lang="en-US" smtClean="0"/>
              <a:pPr/>
              <a:t>46</a:t>
            </a:fld>
            <a:endParaRPr lang="en-US"/>
          </a:p>
        </p:txBody>
      </p:sp>
    </p:spTree>
    <p:extLst>
      <p:ext uri="{BB962C8B-B14F-4D97-AF65-F5344CB8AC3E}">
        <p14:creationId xmlns:p14="http://schemas.microsoft.com/office/powerpoint/2010/main" val="5976446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401"/>
        <p:cNvGrpSpPr/>
        <p:nvPr/>
      </p:nvGrpSpPr>
      <p:grpSpPr>
        <a:xfrm>
          <a:off x="0" y="0"/>
          <a:ext cx="0" cy="0"/>
          <a:chOff x="0" y="0"/>
          <a:chExt cx="0" cy="0"/>
        </a:xfrm>
      </p:grpSpPr>
      <p:sp>
        <p:nvSpPr>
          <p:cNvPr id="403" name="Google Shape;403;p41"/>
          <p:cNvSpPr txBox="1">
            <a:spLocks noGrp="1"/>
          </p:cNvSpPr>
          <p:nvPr>
            <p:ph type="title"/>
          </p:nvPr>
        </p:nvSpPr>
        <p:spPr>
          <a:xfrm>
            <a:off x="3929576" y="684400"/>
            <a:ext cx="527157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Boolean operators</a:t>
            </a:r>
            <a:endParaRPr dirty="0"/>
          </a:p>
        </p:txBody>
      </p:sp>
      <p:graphicFrame>
        <p:nvGraphicFramePr>
          <p:cNvPr id="404" name="Google Shape;404;p41"/>
          <p:cNvGraphicFramePr/>
          <p:nvPr>
            <p:extLst>
              <p:ext uri="{D42A27DB-BD31-4B8C-83A1-F6EECF244321}">
                <p14:modId xmlns:p14="http://schemas.microsoft.com/office/powerpoint/2010/main" val="1591926483"/>
              </p:ext>
            </p:extLst>
          </p:nvPr>
        </p:nvGraphicFramePr>
        <p:xfrm>
          <a:off x="3067050" y="2457274"/>
          <a:ext cx="5791200" cy="2895775"/>
        </p:xfrm>
        <a:graphic>
          <a:graphicData uri="http://schemas.openxmlformats.org/drawingml/2006/table">
            <a:tbl>
              <a:tblPr firstRow="1" bandRow="1">
                <a:noFill/>
                <a:tableStyleId>{809C1C93-8995-4D9E-87C8-A8817AF97DB9}</a:tableStyleId>
              </a:tblPr>
              <a:tblGrid>
                <a:gridCol w="2940602">
                  <a:extLst>
                    <a:ext uri="{9D8B030D-6E8A-4147-A177-3AD203B41FA5}">
                      <a16:colId xmlns:a16="http://schemas.microsoft.com/office/drawing/2014/main" val="20000"/>
                    </a:ext>
                  </a:extLst>
                </a:gridCol>
                <a:gridCol w="2850598">
                  <a:extLst>
                    <a:ext uri="{9D8B030D-6E8A-4147-A177-3AD203B41FA5}">
                      <a16:colId xmlns:a16="http://schemas.microsoft.com/office/drawing/2014/main" val="20001"/>
                    </a:ext>
                  </a:extLst>
                </a:gridCol>
              </a:tblGrid>
              <a:tr h="638113">
                <a:tc>
                  <a:txBody>
                    <a:bodyPr/>
                    <a:lstStyle/>
                    <a:p>
                      <a:pPr marL="12700" marR="0" lvl="0" indent="0" algn="ctr" rtl="0">
                        <a:lnSpc>
                          <a:spcPct val="100000"/>
                        </a:lnSpc>
                        <a:spcBef>
                          <a:spcPts val="0"/>
                        </a:spcBef>
                        <a:spcAft>
                          <a:spcPts val="0"/>
                        </a:spcAft>
                        <a:buNone/>
                      </a:pPr>
                      <a:r>
                        <a:rPr lang="en-US" sz="2800" u="none" strike="noStrike" cap="none" dirty="0">
                          <a:solidFill>
                            <a:schemeClr val="bg1">
                              <a:lumMod val="50000"/>
                            </a:schemeClr>
                          </a:solidFill>
                          <a:latin typeface="+mj-lt"/>
                          <a:ea typeface="Courier New"/>
                          <a:cs typeface="Courier New"/>
                          <a:sym typeface="Courier New"/>
                        </a:rPr>
                        <a:t>a</a:t>
                      </a:r>
                      <a:r>
                        <a:rPr lang="en-US" sz="2800" u="none" strike="noStrike" cap="none" dirty="0">
                          <a:solidFill>
                            <a:srgbClr val="D6D6D6"/>
                          </a:solidFill>
                          <a:latin typeface="+mj-lt"/>
                          <a:ea typeface="Courier New"/>
                          <a:cs typeface="Courier New"/>
                          <a:sym typeface="Courier New"/>
                        </a:rPr>
                        <a:t> </a:t>
                      </a:r>
                      <a:r>
                        <a:rPr lang="en-US" sz="2800" u="none" strike="noStrike" cap="none" dirty="0">
                          <a:latin typeface="+mj-lt"/>
                          <a:ea typeface="Courier New"/>
                          <a:cs typeface="Courier New"/>
                          <a:sym typeface="Courier New"/>
                        </a:rPr>
                        <a:t>&amp; </a:t>
                      </a:r>
                      <a:r>
                        <a:rPr lang="en-US" sz="2800" b="0" i="0" u="none" strike="noStrike" cap="none" dirty="0">
                          <a:solidFill>
                            <a:schemeClr val="bg1">
                              <a:lumMod val="50000"/>
                            </a:schemeClr>
                          </a:solidFill>
                          <a:latin typeface="+mj-lt"/>
                          <a:ea typeface="Courier New"/>
                          <a:cs typeface="Courier New"/>
                          <a:sym typeface="Courier New"/>
                        </a:rPr>
                        <a:t>b</a:t>
                      </a:r>
                      <a:endParaRPr sz="2800" b="0" i="0" u="none" strike="noStrike" cap="none" dirty="0">
                        <a:solidFill>
                          <a:schemeClr val="bg1">
                            <a:lumMod val="50000"/>
                          </a:schemeClr>
                        </a:solidFill>
                        <a:latin typeface="+mj-lt"/>
                        <a:ea typeface="Courier New"/>
                        <a:cs typeface="Courier New"/>
                        <a:sym typeface="Courier New"/>
                      </a:endParaRPr>
                    </a:p>
                  </a:txBody>
                  <a:tcPr marL="0" marR="0" marT="70460" marB="0" anchor="ctr">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800" u="none" strike="noStrike" cap="none" dirty="0">
                          <a:latin typeface="+mj-lt"/>
                          <a:ea typeface="Calibri"/>
                          <a:cs typeface="Calibri"/>
                          <a:sym typeface="Calibri"/>
                        </a:rPr>
                        <a:t>and</a:t>
                      </a:r>
                      <a:endParaRPr sz="2800" u="none" strike="noStrike" cap="none" dirty="0">
                        <a:latin typeface="+mj-lt"/>
                        <a:ea typeface="Calibri"/>
                        <a:cs typeface="Calibri"/>
                        <a:sym typeface="Calibri"/>
                      </a:endParaRPr>
                    </a:p>
                  </a:txBody>
                  <a:tcPr marL="0" marR="0" marT="46205" marB="0" anchor="ctr">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638113">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mj-lt"/>
                          <a:ea typeface="Courier New"/>
                          <a:cs typeface="Courier New"/>
                          <a:sym typeface="Courier New"/>
                        </a:rPr>
                        <a:t>a</a:t>
                      </a:r>
                      <a:r>
                        <a:rPr lang="en-US" sz="2800" u="none" strike="noStrike" cap="none" dirty="0">
                          <a:solidFill>
                            <a:srgbClr val="D6D6D6"/>
                          </a:solidFill>
                          <a:latin typeface="+mj-lt"/>
                          <a:ea typeface="Courier New"/>
                          <a:cs typeface="Courier New"/>
                          <a:sym typeface="Courier New"/>
                        </a:rPr>
                        <a:t> </a:t>
                      </a:r>
                      <a:r>
                        <a:rPr lang="en-US" sz="2800" u="none" strike="noStrike" cap="none" dirty="0">
                          <a:latin typeface="+mj-lt"/>
                          <a:ea typeface="Courier New"/>
                          <a:cs typeface="Courier New"/>
                          <a:sym typeface="Courier New"/>
                        </a:rPr>
                        <a:t>| </a:t>
                      </a:r>
                      <a:r>
                        <a:rPr lang="en-US" sz="2800" b="0" i="0" u="none" strike="noStrike" cap="none" dirty="0">
                          <a:solidFill>
                            <a:schemeClr val="bg1">
                              <a:lumMod val="50000"/>
                            </a:schemeClr>
                          </a:solidFill>
                          <a:latin typeface="+mj-lt"/>
                          <a:ea typeface="Courier New"/>
                          <a:cs typeface="Courier New"/>
                          <a:sym typeface="Courier New"/>
                        </a:rPr>
                        <a:t>b</a:t>
                      </a:r>
                      <a:endParaRPr sz="2800" b="0" i="0" u="none" strike="noStrike" cap="none" dirty="0">
                        <a:solidFill>
                          <a:schemeClr val="bg1">
                            <a:lumMod val="50000"/>
                          </a:schemeClr>
                        </a:solidFill>
                        <a:latin typeface="+mj-lt"/>
                        <a:ea typeface="Courier New"/>
                        <a:cs typeface="Courier New"/>
                        <a:sym typeface="Courier New"/>
                      </a:endParaRPr>
                    </a:p>
                  </a:txBody>
                  <a:tcPr marL="0" marR="0" marT="70460" marB="0" anchor="ctr">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800" u="none" strike="noStrike" cap="none">
                          <a:latin typeface="+mj-lt"/>
                          <a:ea typeface="Calibri"/>
                          <a:cs typeface="Calibri"/>
                          <a:sym typeface="Calibri"/>
                        </a:rPr>
                        <a:t>or</a:t>
                      </a:r>
                      <a:endParaRPr sz="2800" u="none" strike="noStrike" cap="none">
                        <a:latin typeface="+mj-lt"/>
                        <a:ea typeface="Calibri"/>
                        <a:cs typeface="Calibri"/>
                        <a:sym typeface="Calibri"/>
                      </a:endParaRPr>
                    </a:p>
                  </a:txBody>
                  <a:tcPr marL="0" marR="0" marT="46205" marB="0" anchor="ctr">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638113">
                <a:tc>
                  <a:txBody>
                    <a:bodyPr/>
                    <a:lstStyle/>
                    <a:p>
                      <a:pPr marL="0" marR="0" lvl="0" indent="0" algn="ctr" rtl="0">
                        <a:lnSpc>
                          <a:spcPct val="100000"/>
                        </a:lnSpc>
                        <a:spcBef>
                          <a:spcPts val="0"/>
                        </a:spcBef>
                        <a:spcAft>
                          <a:spcPts val="0"/>
                        </a:spcAft>
                        <a:buNone/>
                      </a:pPr>
                      <a:r>
                        <a:rPr lang="en-US" sz="2800" u="none" strike="noStrike" cap="none" dirty="0">
                          <a:latin typeface="+mj-lt"/>
                          <a:ea typeface="Courier New"/>
                          <a:cs typeface="Courier New"/>
                          <a:sym typeface="Courier New"/>
                        </a:rPr>
                        <a:t>!</a:t>
                      </a:r>
                      <a:r>
                        <a:rPr lang="en-US" sz="2800" b="0" i="0" u="none" strike="noStrike" cap="none" dirty="0">
                          <a:solidFill>
                            <a:schemeClr val="bg1">
                              <a:lumMod val="50000"/>
                            </a:schemeClr>
                          </a:solidFill>
                          <a:latin typeface="+mj-lt"/>
                          <a:ea typeface="Courier New"/>
                          <a:cs typeface="Courier New"/>
                          <a:sym typeface="Courier New"/>
                        </a:rPr>
                        <a:t>a</a:t>
                      </a:r>
                      <a:endParaRPr sz="2800" b="0" i="0" u="none" strike="noStrike" cap="none" dirty="0">
                        <a:solidFill>
                          <a:schemeClr val="bg1">
                            <a:lumMod val="50000"/>
                          </a:schemeClr>
                        </a:solidFill>
                        <a:latin typeface="+mj-lt"/>
                        <a:ea typeface="Courier New"/>
                        <a:cs typeface="Courier New"/>
                        <a:sym typeface="Courier New"/>
                      </a:endParaRPr>
                    </a:p>
                  </a:txBody>
                  <a:tcPr marL="0" marR="0" marT="70460" marB="0" anchor="ctr">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lgn="ctr">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800" u="none" strike="noStrike" cap="none" dirty="0">
                          <a:latin typeface="+mj-lt"/>
                          <a:ea typeface="Calibri"/>
                          <a:cs typeface="Calibri"/>
                          <a:sym typeface="Calibri"/>
                        </a:rPr>
                        <a:t>not</a:t>
                      </a:r>
                      <a:endParaRPr sz="2800" u="none" strike="noStrike" cap="none" dirty="0">
                        <a:latin typeface="+mj-lt"/>
                        <a:ea typeface="Calibri"/>
                        <a:cs typeface="Calibri"/>
                        <a:sym typeface="Calibri"/>
                      </a:endParaRPr>
                    </a:p>
                  </a:txBody>
                  <a:tcPr marL="0" marR="0" marT="46205" marB="0" anchor="ctr">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lgn="ctr">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981436">
                <a:tc>
                  <a:txBody>
                    <a:bodyPr/>
                    <a:lstStyle/>
                    <a:p>
                      <a:pPr marL="406400" indent="-406400" defTabSz="914400">
                        <a:defRPr sz="1800"/>
                      </a:pPr>
                      <a:r>
                        <a:rPr lang="en-US" sz="2800" dirty="0" smtClean="0">
                          <a:latin typeface="+mj-lt"/>
                          <a:ea typeface="Monaco"/>
                          <a:cs typeface="Monaco"/>
                          <a:sym typeface="Monaco"/>
                        </a:rPr>
                        <a:t>          </a:t>
                      </a:r>
                      <a:r>
                        <a:rPr lang="en-US" sz="2800" baseline="0" dirty="0" smtClean="0">
                          <a:latin typeface="+mj-lt"/>
                          <a:ea typeface="Monaco"/>
                          <a:cs typeface="Monaco"/>
                          <a:sym typeface="Monaco"/>
                        </a:rPr>
                        <a:t> </a:t>
                      </a:r>
                      <a:r>
                        <a:rPr sz="2800" dirty="0" smtClean="0">
                          <a:latin typeface="+mj-lt"/>
                          <a:ea typeface="Monaco"/>
                          <a:cs typeface="Monaco"/>
                          <a:sym typeface="Monaco"/>
                        </a:rPr>
                        <a:t>( </a:t>
                      </a:r>
                      <a:r>
                        <a:rPr lang="en-US" sz="2800" dirty="0" smtClean="0">
                          <a:latin typeface="+mj-lt"/>
                          <a:ea typeface="Monaco"/>
                          <a:cs typeface="Monaco"/>
                          <a:sym typeface="Monaco"/>
                        </a:rPr>
                        <a:t>   </a:t>
                      </a:r>
                      <a:r>
                        <a:rPr sz="2800" dirty="0" smtClean="0">
                          <a:latin typeface="+mj-lt"/>
                          <a:ea typeface="Monaco"/>
                          <a:cs typeface="Monaco"/>
                          <a:sym typeface="Monaco"/>
                        </a:rPr>
                        <a:t>)</a:t>
                      </a:r>
                      <a:r>
                        <a:rPr sz="2800" dirty="0">
                          <a:latin typeface="+mj-lt"/>
                          <a:ea typeface="Monaco"/>
                          <a:cs typeface="Monaco"/>
                          <a:sym typeface="Monaco"/>
                        </a:rPr>
                        <a:t>
</a:t>
                      </a:r>
                    </a:p>
                  </a:txBody>
                  <a:tcPr marL="50800" marR="50800" marT="50800" marB="50800" anchor="ctr" horzOverflow="overflow">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indent="-38100" algn="l" defTabSz="914400">
                        <a:defRPr sz="1800"/>
                      </a:pPr>
                      <a:r>
                        <a:rPr sz="2800" dirty="0" smtClean="0">
                          <a:latin typeface="+mj-lt"/>
                          <a:ea typeface="Helvetica"/>
                          <a:cs typeface="Helvetica"/>
                          <a:sym typeface="Helvetica"/>
                        </a:rPr>
                        <a:t>group </a:t>
                      </a:r>
                      <a:r>
                        <a:rPr sz="2800" dirty="0">
                          <a:latin typeface="+mj-lt"/>
                          <a:ea typeface="Helvetica"/>
                          <a:cs typeface="Helvetica"/>
                          <a:sym typeface="Helvetica"/>
                        </a:rPr>
                        <a:t>tests </a:t>
                      </a:r>
                      <a:r>
                        <a:rPr sz="2800" dirty="0" smtClean="0">
                          <a:latin typeface="+mj-lt"/>
                          <a:ea typeface="Helvetica"/>
                          <a:cs typeface="Helvetica"/>
                          <a:sym typeface="Helvetica"/>
                        </a:rPr>
                        <a:t>&amp; </a:t>
                      </a:r>
                      <a:r>
                        <a:rPr sz="2800" dirty="0">
                          <a:latin typeface="+mj-lt"/>
                          <a:ea typeface="Helvetica"/>
                          <a:cs typeface="Helvetica"/>
                          <a:sym typeface="Helvetica"/>
                        </a:rPr>
                        <a:t>evaluates </a:t>
                      </a:r>
                      <a:r>
                        <a:rPr lang="en-US" sz="2800" dirty="0" smtClean="0">
                          <a:latin typeface="+mj-lt"/>
                          <a:ea typeface="Helvetica"/>
                          <a:cs typeface="Helvetica"/>
                          <a:sym typeface="Helvetica"/>
                        </a:rPr>
                        <a:t>first</a:t>
                      </a:r>
                      <a:endParaRPr sz="2800" dirty="0">
                        <a:latin typeface="+mj-lt"/>
                        <a:ea typeface="Helvetica"/>
                        <a:cs typeface="Helvetica"/>
                        <a:sym typeface="Helvetica"/>
                      </a:endParaRPr>
                    </a:p>
                  </a:txBody>
                  <a:tcPr marL="50800" marR="50800" marT="50800" marB="50800" anchor="ctr" horzOverflow="overflow">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bl>
          </a:graphicData>
        </a:graphic>
      </p:graphicFrame>
      <p:sp>
        <p:nvSpPr>
          <p:cNvPr id="405" name="Google Shape;405;p41"/>
          <p:cNvSpPr txBox="1"/>
          <p:nvPr/>
        </p:nvSpPr>
        <p:spPr>
          <a:xfrm>
            <a:off x="5214129" y="1846368"/>
            <a:ext cx="1732821" cy="472821"/>
          </a:xfrm>
          <a:prstGeom prst="rect">
            <a:avLst/>
          </a:prstGeom>
          <a:noFill/>
          <a:ln>
            <a:noFill/>
          </a:ln>
        </p:spPr>
        <p:txBody>
          <a:bodyPr spcFirstLastPara="1" wrap="square" lIns="0" tIns="6455" rIns="0" bIns="0" anchor="t" anchorCtr="0">
            <a:noAutofit/>
          </a:bodyPr>
          <a:lstStyle/>
          <a:p>
            <a:pPr marL="6803"/>
            <a:r>
              <a:rPr lang="en-US" sz="2652">
                <a:solidFill>
                  <a:srgbClr val="53585F"/>
                </a:solidFill>
                <a:latin typeface="Calibri"/>
                <a:ea typeface="Calibri"/>
                <a:cs typeface="Calibri"/>
                <a:sym typeface="Calibri"/>
              </a:rPr>
              <a:t>?base::Logic</a:t>
            </a:r>
            <a:endParaRPr sz="2652">
              <a:latin typeface="Calibri"/>
              <a:ea typeface="Calibri"/>
              <a:cs typeface="Calibri"/>
              <a:sym typeface="Calibri"/>
            </a:endParaRPr>
          </a:p>
        </p:txBody>
      </p:sp>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47</a:t>
            </a:fld>
            <a:endParaRPr lang="en-US"/>
          </a:p>
        </p:txBody>
      </p:sp>
      <p:pic>
        <p:nvPicPr>
          <p:cNvPr id="7" name="Picture 2" descr="Emoji Meanings Explained"/>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3134" y="-125768"/>
            <a:ext cx="1880873" cy="12539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smtClean="0">
                <a:solidFill>
                  <a:srgbClr val="000000"/>
                </a:solidFill>
              </a:rPr>
              <a:t>filter() variants</a:t>
            </a:r>
            <a:endParaRPr sz="4312" dirty="0"/>
          </a:p>
        </p:txBody>
      </p:sp>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idx="12"/>
          </p:nvPr>
        </p:nvSpPr>
        <p:spPr/>
        <p:txBody>
          <a:bodyPr/>
          <a:lstStyle/>
          <a:p>
            <a:fld id="{00000000-1234-1234-1234-123412341234}" type="slidenum">
              <a:rPr lang="en-US" smtClean="0"/>
              <a:pPr/>
              <a:t>48</a:t>
            </a:fld>
            <a:endParaRPr lang="en-US"/>
          </a:p>
        </p:txBody>
      </p:sp>
      <p:pic>
        <p:nvPicPr>
          <p:cNvPr id="10" name="Picture 2" descr="Emoji Meanings Explained"/>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3134" y="-125768"/>
            <a:ext cx="1880873" cy="12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2332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536950" y="2560061"/>
            <a:ext cx="4671041" cy="1539482"/>
          </a:xfrm>
          <a:prstGeom prst="rect">
            <a:avLst/>
          </a:prstGeom>
          <a:noFill/>
          <a:ln>
            <a:noFill/>
          </a:ln>
        </p:spPr>
        <p:txBody>
          <a:bodyPr spcFirstLastPara="1" wrap="square" lIns="0" tIns="9522" rIns="0" bIns="0" anchor="t" anchorCtr="0">
            <a:noAutofit/>
          </a:bodyPr>
          <a:lstStyle/>
          <a:p>
            <a:pPr marL="6803"/>
            <a:r>
              <a:rPr lang="en-US" sz="8812" dirty="0" smtClean="0">
                <a:solidFill>
                  <a:srgbClr val="F0F0F0"/>
                </a:solidFill>
              </a:rPr>
              <a:t>arrange()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49</a:t>
            </a:fld>
            <a:endParaRPr lang="en-US"/>
          </a:p>
        </p:txBody>
      </p:sp>
    </p:spTree>
    <p:extLst>
      <p:ext uri="{BB962C8B-B14F-4D97-AF65-F5344CB8AC3E}">
        <p14:creationId xmlns:p14="http://schemas.microsoft.com/office/powerpoint/2010/main" val="1438081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smtClean="0"/>
              <a:t>What is a </a:t>
            </a:r>
            <a:r>
              <a:rPr lang="en-US" dirty="0"/>
              <a:t>“Tidy” Data Frame</a:t>
            </a: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a:t>
            </a:fld>
            <a:endParaRPr lang="en-US">
              <a:solidFill>
                <a:prstClr val="black">
                  <a:lumMod val="95000"/>
                  <a:lumOff val="5000"/>
                </a:prstClr>
              </a:solidFill>
            </a:endParaRP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arrange()</a:t>
            </a:r>
            <a:endParaRPr dirty="0"/>
          </a:p>
        </p:txBody>
      </p:sp>
      <p:sp>
        <p:nvSpPr>
          <p:cNvPr id="16"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a:t>
            </a:r>
            <a:r>
              <a:rPr lang="en-US" sz="2800" dirty="0" smtClean="0">
                <a:latin typeface="+mj-lt"/>
                <a:ea typeface="Calibri"/>
                <a:cs typeface="Calibri"/>
                <a:sym typeface="Calibri"/>
              </a:rPr>
              <a:t>rows by values in a column</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50</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757298106"/>
              </p:ext>
            </p:extLst>
          </p:nvPr>
        </p:nvGraphicFramePr>
        <p:xfrm>
          <a:off x="170751" y="2693422"/>
          <a:ext cx="5378884" cy="2671130"/>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6">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5154971"/>
              </p:ext>
            </p:extLst>
          </p:nvPr>
        </p:nvGraphicFramePr>
        <p:xfrm>
          <a:off x="6704901" y="2694447"/>
          <a:ext cx="5378884" cy="2671125"/>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5">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grpSp>
        <p:nvGrpSpPr>
          <p:cNvPr id="11" name="Group 10"/>
          <p:cNvGrpSpPr/>
          <p:nvPr/>
        </p:nvGrpSpPr>
        <p:grpSpPr>
          <a:xfrm>
            <a:off x="7113499" y="5134799"/>
            <a:ext cx="3329484" cy="1586106"/>
            <a:chOff x="6009784" y="4089073"/>
            <a:chExt cx="2928396" cy="2552214"/>
          </a:xfrm>
        </p:grpSpPr>
        <p:sp>
          <p:nvSpPr>
            <p:cNvPr id="12"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smtClean="0">
                  <a:solidFill>
                    <a:srgbClr val="FFFFFF"/>
                  </a:solidFill>
                  <a:latin typeface="Trebuchet MS"/>
                  <a:ea typeface="Trebuchet MS"/>
                  <a:cs typeface="Trebuchet MS"/>
                  <a:sym typeface="Trebuchet MS"/>
                </a:rPr>
                <a:t>  </a:t>
              </a:r>
              <a:r>
                <a:rPr lang="en-US" sz="2062" dirty="0" smtClean="0">
                  <a:solidFill>
                    <a:srgbClr val="FFFFFF"/>
                  </a:solidFill>
                  <a:latin typeface="Trebuchet MS"/>
                  <a:ea typeface="Trebuchet MS"/>
                  <a:cs typeface="Trebuchet MS"/>
                  <a:sym typeface="Trebuchet MS"/>
                </a:rPr>
                <a:t>Number of rows</a:t>
              </a:r>
            </a:p>
            <a:p>
              <a:pPr marL="8164">
                <a:lnSpc>
                  <a:spcPct val="116753"/>
                </a:lnSpc>
              </a:pPr>
              <a:r>
                <a:rPr lang="en-US" sz="2800" b="1" dirty="0" smtClean="0">
                  <a:solidFill>
                    <a:srgbClr val="FFFFFF"/>
                  </a:solidFill>
                  <a:latin typeface="Verdana" panose="020B0604030504040204" pitchFamily="34" charset="0"/>
                  <a:ea typeface="Verdana" panose="020B0604030504040204" pitchFamily="34" charset="0"/>
                  <a:cs typeface="Calibri"/>
                  <a:sym typeface="Trebuchet MS"/>
                </a:rPr>
                <a:t>=</a:t>
              </a:r>
              <a:r>
                <a:rPr lang="en-US" sz="2800" dirty="0" smtClean="0">
                  <a:solidFill>
                    <a:srgbClr val="FFFFFF"/>
                  </a:solidFill>
                  <a:latin typeface="Trebuchet MS"/>
                  <a:ea typeface="Calibri"/>
                  <a:cs typeface="Calibri"/>
                  <a:sym typeface="Trebuchet MS"/>
                </a:rPr>
                <a:t> </a:t>
              </a:r>
              <a:r>
                <a:rPr lang="en-US" sz="2062" dirty="0" smtClean="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8258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t>
            </a:r>
            <a:r>
              <a:rPr lang="en-US" sz="2800" b="1" dirty="0" smtClean="0">
                <a:solidFill>
                  <a:srgbClr val="FFFFFF"/>
                </a:solidFill>
                <a:latin typeface="Trebuchet MS"/>
                <a:ea typeface="Trebuchet MS"/>
                <a:cs typeface="Trebuchet MS"/>
                <a:sym typeface="Trebuchet MS"/>
              </a:rPr>
              <a:t>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2" name="Slide Number Placeholder 1"/>
          <p:cNvSpPr>
            <a:spLocks noGrp="1"/>
          </p:cNvSpPr>
          <p:nvPr>
            <p:ph type="sldNum" idx="12"/>
          </p:nvPr>
        </p:nvSpPr>
        <p:spPr/>
        <p:txBody>
          <a:bodyPr/>
          <a:lstStyle/>
          <a:p>
            <a:fld id="{00000000-1234-1234-1234-123412341234}" type="slidenum">
              <a:rPr lang="en-US" smtClean="0"/>
              <a:pPr/>
              <a:t>51</a:t>
            </a:fld>
            <a:endParaRPr lang="en-US"/>
          </a:p>
        </p:txBody>
      </p:sp>
      <p:sp>
        <p:nvSpPr>
          <p:cNvPr id="20"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arrange()</a:t>
            </a:r>
            <a:endParaRPr dirty="0"/>
          </a:p>
        </p:txBody>
      </p:sp>
      <p:sp>
        <p:nvSpPr>
          <p:cNvPr id="21"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a:t>
            </a:r>
            <a:r>
              <a:rPr lang="en-US" sz="2800" dirty="0" smtClean="0">
                <a:latin typeface="+mj-lt"/>
                <a:ea typeface="Calibri"/>
                <a:cs typeface="Calibri"/>
                <a:sym typeface="Calibri"/>
              </a:rPr>
              <a:t>rows by values in a column</a:t>
            </a:r>
            <a:endParaRPr sz="2800" dirty="0">
              <a:latin typeface="+mj-lt"/>
              <a:ea typeface="Calibri"/>
              <a:cs typeface="Calibri"/>
              <a:sym typeface="Calibri"/>
            </a:endParaRPr>
          </a:p>
        </p:txBody>
      </p:sp>
    </p:spTree>
    <p:extLst>
      <p:ext uri="{BB962C8B-B14F-4D97-AF65-F5344CB8AC3E}">
        <p14:creationId xmlns:p14="http://schemas.microsoft.com/office/powerpoint/2010/main" val="6214709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287299"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first_name</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a:t>
            </a:r>
            <a:r>
              <a:rPr lang="en-US" sz="2800" dirty="0" smtClean="0">
                <a:latin typeface="+mj-lt"/>
                <a:ea typeface="Calibri"/>
                <a:cs typeface="Calibri"/>
                <a:sym typeface="Calibri"/>
              </a:rPr>
              <a:t>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3927780260"/>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585">
                <a:tc>
                  <a:txBody>
                    <a:bodyPr/>
                    <a:lstStyle/>
                    <a:p>
                      <a:pPr algn="ctr" fontAlgn="b"/>
                      <a:r>
                        <a:rPr lang="en-US" sz="2400" b="0" i="0" u="none" strike="noStrike">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920912751"/>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542480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061275"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smtClean="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smtClean="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a:t>
            </a:r>
            <a:r>
              <a:rPr lang="en-US" sz="2800" dirty="0" smtClean="0">
                <a:latin typeface="+mj-lt"/>
                <a:ea typeface="Calibri"/>
                <a:cs typeface="Calibri"/>
                <a:sym typeface="Calibri"/>
              </a:rPr>
              <a:t>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2014618738"/>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392610466"/>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571663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first_name</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smtClean="0">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a:t>
            </a:r>
            <a:r>
              <a:rPr lang="en-US" sz="2800" dirty="0" smtClean="0">
                <a:latin typeface="+mj-lt"/>
                <a:ea typeface="Calibri"/>
                <a:cs typeface="Calibri"/>
                <a:sym typeface="Calibri"/>
              </a:rPr>
              <a:t>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129486280"/>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4C16B"/>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4C16B"/>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4C16B"/>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6B9B8"/>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6B9B8"/>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6B9B8"/>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3">
                        <a:lumMod val="60000"/>
                        <a:lumOff val="40000"/>
                      </a:schemeClr>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3">
                        <a:lumMod val="60000"/>
                        <a:lumOff val="40000"/>
                      </a:schemeClr>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9694"/>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9694"/>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9694"/>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48819032"/>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smtClean="0">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6B9B8"/>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6B9B8"/>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6B9B8"/>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9694"/>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9694"/>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9694"/>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ED39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ED395"/>
                    </a:solidFill>
                  </a:tcPr>
                </a:tc>
                <a:tc>
                  <a:txBody>
                    <a:bodyPr/>
                    <a:lstStyle/>
                    <a:p>
                      <a:pPr algn="ctr" fontAlgn="b"/>
                      <a:r>
                        <a:rPr lang="en-US" sz="2400" b="0" i="0" u="none" strike="noStrike" cap="none" dirty="0" err="1" smtClean="0">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ED395"/>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4C16B"/>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4C16B"/>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4C16B"/>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901428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55</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latin typeface="Arial" panose="020B0604020202020204" pitchFamily="34" charset="0"/>
                <a:cs typeface="Arial" panose="020B0604020202020204" pitchFamily="34" charset="0"/>
              </a:rPr>
              <a:t>Your Turn 5</a:t>
            </a:r>
            <a:endParaRPr lang="en-US" dirty="0">
              <a:solidFill>
                <a:srgbClr val="005493"/>
              </a:solidFill>
              <a:latin typeface="Arial" panose="020B0604020202020204" pitchFamily="34" charset="0"/>
              <a:cs typeface="Arial" panose="020B0604020202020204" pitchFamily="34" charset="0"/>
            </a:endParaRP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smtClean="0">
                <a:solidFill>
                  <a:srgbClr val="005493"/>
                </a:solidFill>
                <a:latin typeface="Arial" panose="020B0604020202020204" pitchFamily="34" charset="0"/>
                <a:ea typeface="Calibri"/>
                <a:cs typeface="Arial" panose="020B0604020202020204" pitchFamily="34" charset="0"/>
                <a:sym typeface="Calibri"/>
              </a:rPr>
              <a:t>The column `</a:t>
            </a:r>
            <a:r>
              <a:rPr lang="en-US" sz="3200" dirty="0" err="1" smtClean="0">
                <a:solidFill>
                  <a:srgbClr val="005493"/>
                </a:solidFill>
                <a:latin typeface="Arial" panose="020B0604020202020204" pitchFamily="34" charset="0"/>
                <a:ea typeface="Calibri"/>
                <a:cs typeface="Arial" panose="020B0604020202020204" pitchFamily="34" charset="0"/>
                <a:sym typeface="Calibri"/>
              </a:rPr>
              <a:t>ct_result</a:t>
            </a:r>
            <a:r>
              <a:rPr lang="en-US" sz="3200" dirty="0" smtClean="0">
                <a:solidFill>
                  <a:srgbClr val="005493"/>
                </a:solidFill>
                <a:latin typeface="Arial" panose="020B0604020202020204" pitchFamily="34" charset="0"/>
                <a:ea typeface="Calibri"/>
                <a:cs typeface="Arial" panose="020B0604020202020204" pitchFamily="34" charset="0"/>
                <a:sym typeface="Calibri"/>
              </a:rPr>
              <a:t>` contains the cycle threshold (Ct) for the real-time PCR that generated the final result.</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smtClean="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r>
              <a:rPr lang="en-US" sz="2800" dirty="0" smtClean="0">
                <a:solidFill>
                  <a:srgbClr val="005493"/>
                </a:solidFill>
                <a:latin typeface="Arial" panose="020B0604020202020204" pitchFamily="34" charset="0"/>
                <a:ea typeface="Calibri"/>
                <a:cs typeface="Arial" panose="020B0604020202020204" pitchFamily="34" charset="0"/>
                <a:sym typeface="Calibri"/>
              </a:rPr>
              <a:t>How might you use arrange() to determine the highest and lowest Ct result in the dataset? </a:t>
            </a:r>
          </a:p>
        </p:txBody>
      </p:sp>
    </p:spTree>
    <p:extLst>
      <p:ext uri="{BB962C8B-B14F-4D97-AF65-F5344CB8AC3E}">
        <p14:creationId xmlns:p14="http://schemas.microsoft.com/office/powerpoint/2010/main" val="1129948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4"/>
          </p:nvPr>
        </p:nvSpPr>
        <p:spPr/>
        <p:txBody>
          <a:bodyPr/>
          <a:lstStyle/>
          <a:p>
            <a:endParaRPr lang="en-US"/>
          </a:p>
        </p:txBody>
      </p:sp>
      <p:sp>
        <p:nvSpPr>
          <p:cNvPr id="7" name="Slide Number Placeholder 6"/>
          <p:cNvSpPr>
            <a:spLocks noGrp="1"/>
          </p:cNvSpPr>
          <p:nvPr>
            <p:ph type="sldNum" idx="4294967295"/>
          </p:nvPr>
        </p:nvSpPr>
        <p:spPr>
          <a:xfrm>
            <a:off x="9388475" y="6378575"/>
            <a:ext cx="2803525" cy="342900"/>
          </a:xfrm>
        </p:spPr>
        <p:txBody>
          <a:bodyPr/>
          <a:lstStyle/>
          <a:p>
            <a:fld id="{E7EBC154-6848-214C-B925-399887F0DE31}" type="slidenum">
              <a:rPr lang="en-US" smtClean="0">
                <a:solidFill>
                  <a:prstClr val="black">
                    <a:lumMod val="95000"/>
                    <a:lumOff val="5000"/>
                  </a:prstClr>
                </a:solidFill>
              </a:rPr>
              <a:pPr/>
              <a:t>56</a:t>
            </a:fld>
            <a:endParaRPr lang="en-US">
              <a:solidFill>
                <a:prstClr val="black">
                  <a:lumMod val="95000"/>
                  <a:lumOff val="5000"/>
                </a:prstClr>
              </a:solidFill>
            </a:endParaRPr>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smtClean="0">
                <a:solidFill>
                  <a:srgbClr val="005493"/>
                </a:solidFill>
                <a:sym typeface="Arial"/>
              </a:rPr>
              <a:t>Pop Quiz</a:t>
            </a:r>
            <a:endParaRPr lang="en-US" sz="5400" dirty="0">
              <a:solidFill>
                <a:srgbClr val="005493"/>
              </a:solidFill>
              <a:sym typeface="Arial"/>
            </a:endParaRPr>
          </a:p>
        </p:txBody>
      </p:sp>
      <p:sp>
        <p:nvSpPr>
          <p:cNvPr id="6" name="Google Shape;218;p24"/>
          <p:cNvSpPr txBox="1"/>
          <p:nvPr/>
        </p:nvSpPr>
        <p:spPr>
          <a:xfrm>
            <a:off x="1593408" y="1714603"/>
            <a:ext cx="9196829" cy="1323482"/>
          </a:xfrm>
          <a:prstGeom prst="rect">
            <a:avLst/>
          </a:prstGeom>
          <a:noFill/>
          <a:ln>
            <a:noFill/>
          </a:ln>
        </p:spPr>
        <p:txBody>
          <a:bodyPr spcFirstLastPara="1" wrap="square" lIns="0" tIns="6455" rIns="0" bIns="0" anchor="t" anchorCtr="0">
            <a:noAutofit/>
          </a:bodyPr>
          <a:lstStyle/>
          <a:p>
            <a:pPr marL="6803" marR="2721">
              <a:buClr>
                <a:srgbClr val="0070C0"/>
              </a:buClr>
            </a:pPr>
            <a:r>
              <a:rPr lang="en-US" sz="2800" dirty="0" smtClean="0">
                <a:solidFill>
                  <a:srgbClr val="005493"/>
                </a:solidFill>
                <a:latin typeface="Calibri"/>
                <a:ea typeface="Calibri"/>
                <a:cs typeface="Calibri"/>
                <a:sym typeface="Calibri"/>
              </a:rPr>
              <a:t>The default behavior of arrange() is to order from lower to higher values. </a:t>
            </a:r>
          </a:p>
          <a:p>
            <a:pPr marL="6803" marR="2721">
              <a:buClr>
                <a:srgbClr val="0070C0"/>
              </a:buClr>
            </a:pPr>
            <a:endParaRPr lang="en-US" sz="2800" dirty="0">
              <a:solidFill>
                <a:srgbClr val="005493"/>
              </a:solidFill>
              <a:latin typeface="Calibri"/>
              <a:ea typeface="Calibri"/>
              <a:cs typeface="Calibri"/>
              <a:sym typeface="Calibri"/>
            </a:endParaRPr>
          </a:p>
          <a:p>
            <a:pPr marL="6803" marR="2721">
              <a:buClr>
                <a:srgbClr val="0070C0"/>
              </a:buClr>
            </a:pPr>
            <a:r>
              <a:rPr lang="en-US" sz="2800" dirty="0" smtClean="0">
                <a:solidFill>
                  <a:srgbClr val="005493"/>
                </a:solidFill>
                <a:latin typeface="Calibri"/>
                <a:ea typeface="Calibri"/>
                <a:cs typeface="Calibri"/>
                <a:sym typeface="Calibri"/>
              </a:rPr>
              <a:t>When might arrange() place "1000" before "50"?</a:t>
            </a:r>
            <a:endParaRPr lang="en-US" sz="2800" dirty="0">
              <a:solidFill>
                <a:srgbClr val="005493"/>
              </a:solidFill>
              <a:latin typeface="Calibri"/>
              <a:ea typeface="Calibri"/>
              <a:cs typeface="Calibri"/>
              <a:sym typeface="Calibri"/>
            </a:endParaRPr>
          </a:p>
        </p:txBody>
      </p:sp>
      <p:pic>
        <p:nvPicPr>
          <p:cNvPr id="12" name="Picture 2" descr="Emoji Meanings Explained"/>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3134" y="-125768"/>
            <a:ext cx="1880873" cy="12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240127"/>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329739" y="2484211"/>
            <a:ext cx="3532522" cy="1539482"/>
          </a:xfrm>
          <a:prstGeom prst="rect">
            <a:avLst/>
          </a:prstGeom>
          <a:noFill/>
          <a:ln>
            <a:noFill/>
          </a:ln>
        </p:spPr>
        <p:txBody>
          <a:bodyPr spcFirstLastPara="1" wrap="square" lIns="0" tIns="9522" rIns="0" bIns="0" anchor="t" anchorCtr="0">
            <a:noAutofit/>
          </a:bodyPr>
          <a:lstStyle/>
          <a:p>
            <a:pPr marL="6803" algn="ctr"/>
            <a:r>
              <a:rPr lang="en-US" sz="11500" dirty="0" smtClean="0">
                <a:solidFill>
                  <a:srgbClr val="F0F0F0"/>
                </a:solidFill>
              </a:rPr>
              <a:t>%&gt;%</a:t>
            </a:r>
            <a:endParaRPr sz="11500" dirty="0"/>
          </a:p>
        </p:txBody>
      </p:sp>
      <p:sp>
        <p:nvSpPr>
          <p:cNvPr id="2" name="Slide Number Placeholder 1"/>
          <p:cNvSpPr>
            <a:spLocks noGrp="1"/>
          </p:cNvSpPr>
          <p:nvPr>
            <p:ph type="sldNum" idx="12"/>
          </p:nvPr>
        </p:nvSpPr>
        <p:spPr/>
        <p:txBody>
          <a:bodyPr/>
          <a:lstStyle/>
          <a:p>
            <a:fld id="{00000000-1234-1234-1234-123412341234}" type="slidenum">
              <a:rPr lang="en-US" smtClean="0"/>
              <a:pPr/>
              <a:t>57</a:t>
            </a:fld>
            <a:endParaRPr lang="en-US"/>
          </a:p>
        </p:txBody>
      </p:sp>
    </p:spTree>
    <p:extLst>
      <p:ext uri="{BB962C8B-B14F-4D97-AF65-F5344CB8AC3E}">
        <p14:creationId xmlns:p14="http://schemas.microsoft.com/office/powerpoint/2010/main" val="18689790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7592786" cy="1569660"/>
          </a:xfrm>
          <a:prstGeom prst="rect">
            <a:avLst/>
          </a:prstGeom>
          <a:noFill/>
        </p:spPr>
        <p:txBody>
          <a:bodyPr wrap="square" rtlCol="0">
            <a:spAutoFit/>
          </a:bodyPr>
          <a:lstStyle/>
          <a:p>
            <a:r>
              <a:rPr lang="en-US" sz="3200" dirty="0" smtClean="0"/>
              <a:t>Which patient locations sent COVID testing in the first 10 days of the pandemic?</a:t>
            </a:r>
            <a:endParaRPr lang="en-US" sz="3200" dirty="0"/>
          </a:p>
        </p:txBody>
      </p:sp>
      <p:sp>
        <p:nvSpPr>
          <p:cNvPr id="2" name="Title 1"/>
          <p:cNvSpPr>
            <a:spLocks noGrp="1"/>
          </p:cNvSpPr>
          <p:nvPr>
            <p:ph type="title"/>
          </p:nvPr>
        </p:nvSpPr>
        <p:spPr>
          <a:xfrm>
            <a:off x="3629290" y="507875"/>
            <a:ext cx="5800460"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day_10 &lt;- filter(</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&lt;= 10)</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day_10,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arrange(day_10 ,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a:t>
            </a:r>
            <a:r>
              <a:rPr lang="en-US" sz="3200" dirty="0" smtClean="0">
                <a:latin typeface="Calibri" panose="020F0502020204030204" pitchFamily="34" charset="0"/>
              </a:rPr>
              <a:t>tests to those on pandemic day less than 10</a:t>
            </a:r>
            <a:endParaRPr lang="en-US" sz="3200" dirty="0">
              <a:latin typeface="Calibri" panose="020F0502020204030204" pitchFamily="34" charset="0"/>
            </a:endParaRPr>
          </a:p>
          <a:p>
            <a:r>
              <a:rPr lang="en-US" sz="3200" dirty="0">
                <a:latin typeface="Calibri" panose="020F0502020204030204" pitchFamily="34" charset="0"/>
              </a:rPr>
              <a:t>2. Select the </a:t>
            </a:r>
            <a:r>
              <a:rPr lang="en-US" sz="3200" dirty="0" smtClean="0">
                <a:latin typeface="Calibri" panose="020F0502020204030204" pitchFamily="34" charset="0"/>
              </a:rPr>
              <a:t>column that contains ordering location</a:t>
            </a:r>
            <a:endParaRPr lang="en-US" sz="3200" dirty="0">
              <a:latin typeface="Calibri" panose="020F0502020204030204" pitchFamily="34" charset="0"/>
            </a:endParaRPr>
          </a:p>
          <a:p>
            <a:r>
              <a:rPr lang="en-US" sz="3200" dirty="0">
                <a:latin typeface="Calibri" panose="020F0502020204030204" pitchFamily="34" charset="0"/>
              </a:rPr>
              <a:t>3. Arrange those columns </a:t>
            </a:r>
            <a:r>
              <a:rPr lang="en-US" sz="3200" dirty="0" smtClean="0">
                <a:latin typeface="Calibri" panose="020F0502020204030204" pitchFamily="34" charset="0"/>
              </a:rPr>
              <a:t>by location</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0" name="Slide Number Placeholder 9"/>
          <p:cNvSpPr>
            <a:spLocks noGrp="1"/>
          </p:cNvSpPr>
          <p:nvPr>
            <p:ph type="sldNum" idx="12"/>
          </p:nvPr>
        </p:nvSpPr>
        <p:spPr/>
        <p:txBody>
          <a:bodyPr/>
          <a:lstStyle/>
          <a:p>
            <a:fld id="{00000000-1234-1234-1234-123412341234}" type="slidenum">
              <a:rPr lang="en-US" smtClean="0"/>
              <a:pPr/>
              <a:t>58</a:t>
            </a:fld>
            <a:endParaRPr lang="en-US"/>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6073510" cy="777536"/>
          </a:xfrm>
        </p:spPr>
        <p:txBody>
          <a:bodyPr/>
          <a:lstStyle/>
          <a:p>
            <a:r>
              <a:rPr lang="en-US" sz="4800" dirty="0" smtClean="0">
                <a:solidFill>
                  <a:srgbClr val="000000"/>
                </a:solidFill>
              </a:rPr>
              <a:t>Data Analysis Steps</a:t>
            </a:r>
            <a:endParaRPr lang="en-US" sz="4800" dirty="0">
              <a:solidFill>
                <a:srgbClr val="000000"/>
              </a:solidFill>
            </a:endParaRPr>
          </a:p>
        </p:txBody>
      </p:sp>
      <p:grpSp>
        <p:nvGrpSpPr>
          <p:cNvPr id="6" name="Group 5"/>
          <p:cNvGrpSpPr/>
          <p:nvPr/>
        </p:nvGrpSpPr>
        <p:grpSpPr>
          <a:xfrm>
            <a:off x="783969" y="1857737"/>
            <a:ext cx="11780141" cy="3622314"/>
            <a:chOff x="549019" y="1483220"/>
            <a:chExt cx="11780141" cy="4206645"/>
          </a:xfrm>
        </p:grpSpPr>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3477875"/>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day_10 &lt;- arrange(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gr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59</a:t>
            </a:fld>
            <a:endParaRPr lang="en-US"/>
          </a:p>
        </p:txBody>
      </p:sp>
    </p:spTree>
    <p:extLst>
      <p:ext uri="{BB962C8B-B14F-4D97-AF65-F5344CB8AC3E}">
        <p14:creationId xmlns:p14="http://schemas.microsoft.com/office/powerpoint/2010/main" val="5296284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53;p8"/>
          <p:cNvSpPr txBox="1"/>
          <p:nvPr/>
        </p:nvSpPr>
        <p:spPr>
          <a:xfrm>
            <a:off x="4229837" y="422246"/>
            <a:ext cx="3505077" cy="914464"/>
          </a:xfrm>
          <a:prstGeom prst="rect">
            <a:avLst/>
          </a:prstGeom>
          <a:noFill/>
          <a:ln>
            <a:noFill/>
          </a:ln>
        </p:spPr>
        <p:txBody>
          <a:bodyPr spcFirstLastPara="1" wrap="square" lIns="0" tIns="8504" rIns="0" bIns="0" anchor="t" anchorCtr="0">
            <a:noAutofit/>
          </a:bodyPr>
          <a:lstStyle/>
          <a:p>
            <a:pPr marL="6803"/>
            <a:r>
              <a:rPr lang="en-US" sz="5196" dirty="0" smtClean="0">
                <a:solidFill>
                  <a:srgbClr val="005493"/>
                </a:solidFill>
                <a:latin typeface="Arial" panose="020B0604020202020204" pitchFamily="34" charset="0"/>
                <a:ea typeface="Calibri"/>
                <a:cs typeface="Arial" panose="020B0604020202020204" pitchFamily="34" charset="0"/>
                <a:sym typeface="Calibri"/>
              </a:rPr>
              <a:t>Your Turn </a:t>
            </a:r>
            <a:r>
              <a:rPr lang="en-US" sz="5196" dirty="0">
                <a:solidFill>
                  <a:srgbClr val="005493"/>
                </a:solidFill>
                <a:latin typeface="Arial" panose="020B0604020202020204" pitchFamily="34" charset="0"/>
                <a:ea typeface="Calibri"/>
                <a:cs typeface="Arial" panose="020B0604020202020204" pitchFamily="34" charset="0"/>
                <a:sym typeface="Calibri"/>
              </a:rPr>
              <a:t>1</a:t>
            </a:r>
            <a:endParaRPr sz="5196" dirty="0">
              <a:latin typeface="Arial" panose="020B0604020202020204" pitchFamily="34" charset="0"/>
              <a:ea typeface="Calibri"/>
              <a:cs typeface="Arial" panose="020B0604020202020204" pitchFamily="34" charset="0"/>
              <a:sym typeface="Calibri"/>
            </a:endParaRPr>
          </a:p>
        </p:txBody>
      </p:sp>
      <p:sp>
        <p:nvSpPr>
          <p:cNvPr id="6" name="Google Shape;54;p8"/>
          <p:cNvSpPr txBox="1"/>
          <p:nvPr/>
        </p:nvSpPr>
        <p:spPr>
          <a:xfrm>
            <a:off x="3035394" y="2077900"/>
            <a:ext cx="7716426"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400" dirty="0">
                <a:solidFill>
                  <a:srgbClr val="005493"/>
                </a:solidFill>
                <a:latin typeface="Arial" panose="020B0604020202020204" pitchFamily="34" charset="0"/>
                <a:ea typeface="Calibri"/>
                <a:cs typeface="Arial" panose="020B0604020202020204" pitchFamily="34" charset="0"/>
                <a:sym typeface="Calibri"/>
              </a:rPr>
              <a:t>Open </a:t>
            </a:r>
            <a:r>
              <a:rPr lang="en-US" sz="4400" dirty="0" smtClean="0">
                <a:solidFill>
                  <a:srgbClr val="005493"/>
                </a:solidFill>
                <a:latin typeface="Arial" panose="020B0604020202020204" pitchFamily="34" charset="0"/>
                <a:ea typeface="Calibri"/>
                <a:cs typeface="Arial" panose="020B0604020202020204" pitchFamily="34" charset="0"/>
                <a:sym typeface="Calibri"/>
              </a:rPr>
              <a:t>"</a:t>
            </a:r>
            <a:r>
              <a:rPr lang="en-US" sz="4400" b="1" dirty="0" smtClean="0">
                <a:solidFill>
                  <a:srgbClr val="005493"/>
                </a:solidFill>
                <a:latin typeface="Arial" panose="020B0604020202020204" pitchFamily="34" charset="0"/>
                <a:cs typeface="Arial" panose="020B0604020202020204" pitchFamily="34" charset="0"/>
              </a:rPr>
              <a:t>04-Transform.Rmd" </a:t>
            </a:r>
            <a:r>
              <a:rPr lang="en-US" sz="4400" dirty="0" smtClean="0">
                <a:solidFill>
                  <a:srgbClr val="005493"/>
                </a:solidFill>
                <a:latin typeface="Arial" panose="020B0604020202020204" pitchFamily="34" charset="0"/>
                <a:ea typeface="Calibri"/>
                <a:cs typeface="Arial" panose="020B0604020202020204" pitchFamily="34" charset="0"/>
                <a:sym typeface="Calibri"/>
              </a:rPr>
              <a:t>Run </a:t>
            </a:r>
            <a:r>
              <a:rPr lang="en-US" sz="4400" dirty="0">
                <a:solidFill>
                  <a:srgbClr val="005493"/>
                </a:solidFill>
                <a:latin typeface="Arial" panose="020B0604020202020204" pitchFamily="34" charset="0"/>
                <a:ea typeface="Calibri"/>
                <a:cs typeface="Arial" panose="020B0604020202020204" pitchFamily="34" charset="0"/>
                <a:sym typeface="Calibri"/>
              </a:rPr>
              <a:t>the setup chunk</a:t>
            </a:r>
            <a:endParaRPr sz="4400" dirty="0">
              <a:latin typeface="Arial" panose="020B0604020202020204" pitchFamily="34" charset="0"/>
              <a:ea typeface="Calibri"/>
              <a:cs typeface="Arial" panose="020B0604020202020204" pitchFamily="34" charset="0"/>
              <a:sym typeface="Calibri"/>
            </a:endParaRPr>
          </a:p>
        </p:txBody>
      </p:sp>
      <p:grpSp>
        <p:nvGrpSpPr>
          <p:cNvPr id="7" name="Group 6"/>
          <p:cNvGrpSpPr/>
          <p:nvPr/>
        </p:nvGrpSpPr>
        <p:grpSpPr>
          <a:xfrm>
            <a:off x="2332229" y="4206054"/>
            <a:ext cx="8978064" cy="1249672"/>
            <a:chOff x="979679" y="4109498"/>
            <a:chExt cx="8978064" cy="1249672"/>
          </a:xfrm>
        </p:grpSpPr>
        <p:pic>
          <p:nvPicPr>
            <p:cNvPr id="2" name="Picture 1"/>
            <p:cNvPicPr>
              <a:picLocks noChangeAspect="1"/>
            </p:cNvPicPr>
            <p:nvPr/>
          </p:nvPicPr>
          <p:blipFill>
            <a:blip r:embed="rId4"/>
            <a:stretch>
              <a:fillRect/>
            </a:stretch>
          </p:blipFill>
          <p:spPr>
            <a:xfrm>
              <a:off x="979679" y="4151594"/>
              <a:ext cx="8978064" cy="1207576"/>
            </a:xfrm>
            <a:prstGeom prst="rect">
              <a:avLst/>
            </a:prstGeom>
          </p:spPr>
        </p:pic>
        <p:sp>
          <p:nvSpPr>
            <p:cNvPr id="4" name="Oval 3"/>
            <p:cNvSpPr/>
            <p:nvPr/>
          </p:nvSpPr>
          <p:spPr>
            <a:xfrm>
              <a:off x="9474217" y="4109498"/>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Tree>
    <p:extLst>
      <p:ext uri="{BB962C8B-B14F-4D97-AF65-F5344CB8AC3E}">
        <p14:creationId xmlns:p14="http://schemas.microsoft.com/office/powerpoint/2010/main" val="143339464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a:t>
            </a:r>
            <a:r>
              <a:rPr lang="en-US" sz="4800" dirty="0" smtClean="0">
                <a:solidFill>
                  <a:srgbClr val="000000"/>
                </a:solidFill>
              </a:rPr>
              <a:t>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628729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smtClean="0">
                <a:latin typeface="Consolas" panose="020B0609020204030204" pitchFamily="49" charset="0"/>
                <a:ea typeface="Courier New"/>
                <a:cs typeface="Courier New"/>
                <a:sym typeface="Courier New"/>
              </a:rPr>
              <a:t>(</a:t>
            </a:r>
            <a:r>
              <a:rPr lang="en-US" sz="3200" dirty="0" smtClean="0">
                <a:solidFill>
                  <a:srgbClr val="0365C0"/>
                </a:solidFill>
                <a:latin typeface="Consolas" panose="020B0609020204030204" pitchFamily="49" charset="0"/>
                <a:ea typeface="Courier New"/>
                <a:cs typeface="Courier New"/>
                <a:sym typeface="Courier New"/>
              </a:rPr>
              <a:t>____</a:t>
            </a:r>
            <a:r>
              <a:rPr lang="en-US" sz="3200" dirty="0" smtClean="0">
                <a:latin typeface="Consolas" panose="020B0609020204030204" pitchFamily="49" charset="0"/>
                <a:ea typeface="Courier New"/>
                <a:cs typeface="Courier New"/>
                <a:sym typeface="Courier New"/>
              </a:rPr>
              <a:t>, </a:t>
            </a:r>
            <a:r>
              <a:rPr lang="en-US" sz="3200" dirty="0" err="1" smtClean="0">
                <a:solidFill>
                  <a:schemeClr val="accent3">
                    <a:lumMod val="75000"/>
                  </a:schemeClr>
                </a:solidFill>
                <a:latin typeface="Consolas" panose="020B0609020204030204" pitchFamily="49" charset="0"/>
                <a:ea typeface="Courier New"/>
                <a:cs typeface="Courier New"/>
                <a:sym typeface="Courier New"/>
              </a:rPr>
              <a:t>pan_day</a:t>
            </a:r>
            <a:r>
              <a:rPr lang="en-US" sz="3200" dirty="0" smtClean="0">
                <a:solidFill>
                  <a:schemeClr val="accent3">
                    <a:lumMod val="75000"/>
                  </a:schemeClr>
                </a:solidFill>
                <a:latin typeface="Consolas" panose="020B0609020204030204" pitchFamily="49" charset="0"/>
                <a:ea typeface="Courier New"/>
                <a:cs typeface="Courier New"/>
                <a:sym typeface="Courier New"/>
              </a:rPr>
              <a:t> &lt;= 10</a:t>
            </a:r>
            <a:r>
              <a:rPr lang="en-US" sz="3200" dirty="0" smtClean="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247649" y="3163612"/>
            <a:ext cx="3679639" cy="584775"/>
          </a:xfrm>
          <a:prstGeom prst="rect">
            <a:avLst/>
          </a:prstGeom>
        </p:spPr>
        <p:txBody>
          <a:bodyPr wrap="square">
            <a:spAutoFit/>
          </a:bodyPr>
          <a:lstStyle/>
          <a:p>
            <a:r>
              <a:rPr lang="en-US" sz="3200" dirty="0" err="1" smtClean="0">
                <a:solidFill>
                  <a:srgbClr val="0365C0"/>
                </a:solidFill>
                <a:latin typeface="Consolas" panose="020B0609020204030204" pitchFamily="49" charset="0"/>
                <a:ea typeface="Courier New"/>
                <a:cs typeface="Courier New"/>
                <a:sym typeface="Courier New"/>
              </a:rPr>
              <a:t>covid_tesing</a:t>
            </a:r>
            <a:endParaRPr lang="en-US" sz="3200" dirty="0"/>
          </a:p>
        </p:txBody>
      </p:sp>
      <p:sp>
        <p:nvSpPr>
          <p:cNvPr id="6" name="Rectangle 5"/>
          <p:cNvSpPr/>
          <p:nvPr/>
        </p:nvSpPr>
        <p:spPr>
          <a:xfrm>
            <a:off x="1030341" y="4133933"/>
            <a:ext cx="13288901" cy="584775"/>
          </a:xfrm>
          <a:prstGeom prst="rect">
            <a:avLst/>
          </a:prstGeom>
        </p:spPr>
        <p:txBody>
          <a:bodyPr wrap="square">
            <a:spAutoFit/>
          </a:bodyPr>
          <a:lstStyle/>
          <a:p>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095486" cy="584775"/>
          </a:xfrm>
          <a:prstGeom prst="rect">
            <a:avLst/>
          </a:prstGeom>
        </p:spPr>
        <p:txBody>
          <a:bodyPr wrap="none">
            <a:spAutoFit/>
          </a:bodyPr>
          <a:lstStyle/>
          <a:p>
            <a:r>
              <a:rPr lang="en-US" sz="3200" dirty="0" smtClean="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smtClean="0">
                <a:solidFill>
                  <a:schemeClr val="tx1"/>
                </a:solidFill>
                <a:latin typeface="Consolas" panose="020B0609020204030204" pitchFamily="49" charset="0"/>
                <a:ea typeface="Courier New"/>
                <a:cs typeface="Courier New"/>
                <a:sym typeface="Courier New"/>
              </a:rPr>
              <a:t>, </a:t>
            </a:r>
            <a:r>
              <a:rPr lang="en-US" sz="3200" dirty="0" err="1" smtClean="0">
                <a:solidFill>
                  <a:schemeClr val="tx1"/>
                </a:solidFill>
                <a:latin typeface="Consolas" panose="020B0609020204030204" pitchFamily="49" charset="0"/>
                <a:ea typeface="Courier New"/>
                <a:cs typeface="Courier New"/>
                <a:sym typeface="Courier New"/>
              </a:rPr>
              <a:t>pan_day</a:t>
            </a:r>
            <a:r>
              <a:rPr lang="en-US" sz="3200" dirty="0" smtClean="0">
                <a:solidFill>
                  <a:schemeClr val="tx1"/>
                </a:solidFill>
                <a:latin typeface="Consolas" panose="020B0609020204030204" pitchFamily="49" charset="0"/>
                <a:ea typeface="Courier New"/>
                <a:cs typeface="Courier New"/>
                <a:sym typeface="Courier New"/>
              </a:rPr>
              <a:t> </a:t>
            </a:r>
            <a:r>
              <a:rPr lang="en-US" sz="3200" dirty="0" smtClean="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773556" cy="584775"/>
          </a:xfrm>
          <a:prstGeom prst="rect">
            <a:avLst/>
          </a:prstGeom>
        </p:spPr>
        <p:txBody>
          <a:bodyPr wrap="none">
            <a:spAutoFit/>
          </a:bodyPr>
          <a:lstStyle/>
          <a:p>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smtClean="0">
                <a:latin typeface="Consolas" panose="020B0609020204030204" pitchFamily="49" charset="0"/>
                <a:ea typeface="Courier New"/>
                <a:cs typeface="Courier New"/>
                <a:sym typeface="Courier New"/>
              </a:rPr>
              <a:t> %&gt;% filter(</a:t>
            </a:r>
            <a:r>
              <a:rPr lang="en-US" sz="3200" dirty="0" err="1" smtClean="0">
                <a:latin typeface="Consolas" panose="020B0609020204030204" pitchFamily="49" charset="0"/>
                <a:ea typeface="Courier New"/>
                <a:cs typeface="Courier New"/>
                <a:sym typeface="Courier New"/>
              </a:rPr>
              <a:t>pan_day</a:t>
            </a:r>
            <a:r>
              <a:rPr lang="en-US" sz="3200" dirty="0" smtClean="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3150200" y="3149704"/>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
        <p:nvSpPr>
          <p:cNvPr id="12" name="Slide Number Placeholder 11"/>
          <p:cNvSpPr>
            <a:spLocks noGrp="1"/>
          </p:cNvSpPr>
          <p:nvPr>
            <p:ph type="sldNum" idx="12"/>
          </p:nvPr>
        </p:nvSpPr>
        <p:spPr/>
        <p:txBody>
          <a:bodyPr/>
          <a:lstStyle/>
          <a:p>
            <a:fld id="{00000000-1234-1234-1234-123412341234}" type="slidenum">
              <a:rPr lang="en-US" smtClean="0"/>
              <a:pPr/>
              <a:t>60</a:t>
            </a:fld>
            <a:endParaRPr lang="en-US"/>
          </a:p>
        </p:txBody>
      </p:sp>
    </p:spTree>
    <p:extLst>
      <p:ext uri="{BB962C8B-B14F-4D97-AF65-F5344CB8AC3E}">
        <p14:creationId xmlns:p14="http://schemas.microsoft.com/office/powerpoint/2010/main" val="78442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705210"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61</a:t>
            </a:fld>
            <a:endParaRPr lang="en-US"/>
          </a:p>
        </p:txBody>
      </p:sp>
      <p:grpSp>
        <p:nvGrpSpPr>
          <p:cNvPr id="7" name="Group 6"/>
          <p:cNvGrpSpPr/>
          <p:nvPr/>
        </p:nvGrpSpPr>
        <p:grpSpPr>
          <a:xfrm>
            <a:off x="783969" y="2054587"/>
            <a:ext cx="11780141" cy="3622314"/>
            <a:chOff x="549019" y="1483220"/>
            <a:chExt cx="11780141" cy="4206645"/>
          </a:xfrm>
        </p:grpSpPr>
        <p:sp>
          <p:nvSpPr>
            <p:cNvPr id="8" name="Rectangle 7"/>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3477875"/>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day_10 &lt;- arrange(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grpSp>
    </p:spTree>
    <p:extLst>
      <p:ext uri="{BB962C8B-B14F-4D97-AF65-F5344CB8AC3E}">
        <p14:creationId xmlns:p14="http://schemas.microsoft.com/office/powerpoint/2010/main" val="10024064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13160"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5"/>
            <a:ext cx="11018141" cy="156478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0782260" cy="2123658"/>
          </a:xfrm>
          <a:prstGeom prst="rect">
            <a:avLst/>
          </a:prstGeom>
          <a:noFill/>
        </p:spPr>
        <p:txBody>
          <a:bodyPr wrap="square" rtlCol="0">
            <a:spAutoFit/>
          </a:bodyPr>
          <a:lstStyle/>
          <a:p>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%&gt;%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filter(</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pan_day</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&lt;= 10) %&gt;% </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%&gt;%   </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arrange(</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62</a:t>
            </a:fld>
            <a:endParaRPr lang="en-US"/>
          </a:p>
        </p:txBody>
      </p:sp>
    </p:spTree>
    <p:extLst>
      <p:ext uri="{BB962C8B-B14F-4D97-AF65-F5344CB8AC3E}">
        <p14:creationId xmlns:p14="http://schemas.microsoft.com/office/powerpoint/2010/main" val="2607803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650" y="625065"/>
            <a:ext cx="6249002"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US" smtClean="0"/>
              <a:pPr/>
              <a:t>63</a:t>
            </a:fld>
            <a:endParaRPr lang="en-US"/>
          </a:p>
        </p:txBody>
      </p:sp>
    </p:spTree>
    <p:extLst>
      <p:ext uri="{BB962C8B-B14F-4D97-AF65-F5344CB8AC3E}">
        <p14:creationId xmlns:p14="http://schemas.microsoft.com/office/powerpoint/2010/main" val="2408890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Scene</a:t>
            </a:r>
            <a:endParaRPr lang="en-US" dirty="0"/>
          </a:p>
        </p:txBody>
      </p:sp>
      <p:sp>
        <p:nvSpPr>
          <p:cNvPr id="3" name="Slide Number Placeholder 2"/>
          <p:cNvSpPr>
            <a:spLocks noGrp="1"/>
          </p:cNvSpPr>
          <p:nvPr>
            <p:ph type="sldNum" idx="12"/>
          </p:nvPr>
        </p:nvSpPr>
        <p:spPr/>
        <p:txBody>
          <a:bodyPr/>
          <a:lstStyle/>
          <a:p>
            <a:fld id="{00000000-1234-1234-1234-123412341234}" type="slidenum">
              <a:rPr lang="en-US" smtClean="0"/>
              <a:pPr/>
              <a:t>64</a:t>
            </a:fld>
            <a:endParaRPr lang="en-US"/>
          </a:p>
        </p:txBody>
      </p:sp>
      <p:pic>
        <p:nvPicPr>
          <p:cNvPr id="1026" name="Picture 2" descr="Doctor looking at watch — Stock Photo © minervastock #11228828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6152" y="1993980"/>
            <a:ext cx="4396148" cy="29350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2023" y="1787505"/>
            <a:ext cx="5545394" cy="3785652"/>
          </a:xfrm>
          <a:prstGeom prst="rect">
            <a:avLst/>
          </a:prstGeom>
          <a:noFill/>
        </p:spPr>
        <p:txBody>
          <a:bodyPr wrap="square" rtlCol="0">
            <a:spAutoFit/>
          </a:bodyPr>
          <a:lstStyle/>
          <a:p>
            <a:r>
              <a:rPr lang="en-US" sz="2400" dirty="0" smtClean="0"/>
              <a:t>The PICU would like a word with you because of a recent incident involving a delay in result for a patient who required a AGP</a:t>
            </a:r>
          </a:p>
          <a:p>
            <a:endParaRPr lang="en-US" sz="2400" dirty="0" smtClean="0"/>
          </a:p>
          <a:p>
            <a:r>
              <a:rPr lang="en-US" sz="2400" dirty="0" smtClean="0"/>
              <a:t>They had to wait over 10 hours before the procedure could begin</a:t>
            </a:r>
          </a:p>
          <a:p>
            <a:endParaRPr lang="en-US" sz="2400" dirty="0" smtClean="0"/>
          </a:p>
          <a:p>
            <a:r>
              <a:rPr lang="en-US" sz="2400" dirty="0" smtClean="0"/>
              <a:t>You decide to investigate… WITH DATA</a:t>
            </a:r>
            <a:endParaRPr lang="en-US" sz="2400" dirty="0"/>
          </a:p>
        </p:txBody>
      </p:sp>
    </p:spTree>
    <p:extLst>
      <p:ext uri="{BB962C8B-B14F-4D97-AF65-F5344CB8AC3E}">
        <p14:creationId xmlns:p14="http://schemas.microsoft.com/office/powerpoint/2010/main" val="138143903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65</a:t>
            </a:fld>
            <a:endParaRPr lang="en-US">
              <a:solidFill>
                <a:prstClr val="black">
                  <a:lumMod val="95000"/>
                  <a:lumOff val="5000"/>
                </a:prstClr>
              </a:solidFill>
            </a:endParaRPr>
          </a:p>
        </p:txBody>
      </p:sp>
      <p:sp>
        <p:nvSpPr>
          <p:cNvPr id="9" name="Title 8"/>
          <p:cNvSpPr>
            <a:spLocks noGrp="1"/>
          </p:cNvSpPr>
          <p:nvPr>
            <p:ph type="title"/>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6</a:t>
            </a:r>
            <a:endParaRPr lang="en-US" dirty="0">
              <a:solidFill>
                <a:srgbClr val="005493"/>
              </a:solidFill>
            </a:endParaRPr>
          </a:p>
        </p:txBody>
      </p:sp>
      <p:sp>
        <p:nvSpPr>
          <p:cNvPr id="7"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%&gt;% </a:t>
            </a:r>
            <a:r>
              <a:rPr lang="en-US" sz="3200" dirty="0">
                <a:solidFill>
                  <a:srgbClr val="005493"/>
                </a:solidFill>
                <a:latin typeface="Calibri" panose="020F0502020204030204" pitchFamily="34" charset="0"/>
                <a:ea typeface="Calibri"/>
                <a:cs typeface="Consolas" panose="020B0609020204030204" pitchFamily="49" charset="0"/>
                <a:sym typeface="Calibri"/>
              </a:rPr>
              <a:t>to write a sequence of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three functions </a:t>
            </a:r>
            <a:r>
              <a:rPr lang="en-US" sz="3200" dirty="0">
                <a:solidFill>
                  <a:srgbClr val="005493"/>
                </a:solidFill>
                <a:latin typeface="Calibri" panose="020F0502020204030204" pitchFamily="34" charset="0"/>
                <a:ea typeface="Calibri"/>
                <a:cs typeface="Consolas" panose="020B0609020204030204" pitchFamily="49" charset="0"/>
                <a:sym typeface="Calibri"/>
              </a:rPr>
              <a:t>that</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1. Filters to </a:t>
            </a:r>
            <a:r>
              <a:rPr lang="en-US" sz="2800" dirty="0" smtClean="0">
                <a:solidFill>
                  <a:srgbClr val="005493"/>
                </a:solidFill>
                <a:latin typeface="Calibri"/>
                <a:ea typeface="Calibri"/>
                <a:cs typeface="Calibri"/>
                <a:sym typeface="Calibri"/>
              </a:rPr>
              <a:t>tests not from the </a:t>
            </a:r>
            <a:r>
              <a:rPr lang="en-US" sz="2800" dirty="0" smtClean="0">
                <a:solidFill>
                  <a:srgbClr val="005493"/>
                </a:solidFill>
                <a:latin typeface="Calibri"/>
                <a:ea typeface="Calibri"/>
                <a:cs typeface="Calibri"/>
                <a:sym typeface="Calibri"/>
              </a:rPr>
              <a:t>clinic (</a:t>
            </a:r>
            <a:r>
              <a:rPr lang="en-US" sz="2800" b="1" dirty="0" err="1" smtClean="0">
                <a:solidFill>
                  <a:srgbClr val="005493"/>
                </a:solidFill>
                <a:latin typeface="Calibri"/>
                <a:ea typeface="Calibri"/>
                <a:cs typeface="Calibri"/>
                <a:sym typeface="Calibri"/>
              </a:rPr>
              <a:t>clinic_name</a:t>
            </a:r>
            <a:r>
              <a:rPr lang="en-US" sz="2800" dirty="0" smtClean="0">
                <a:solidFill>
                  <a:srgbClr val="005493"/>
                </a:solidFill>
                <a:latin typeface="Calibri"/>
                <a:ea typeface="Calibri"/>
                <a:cs typeface="Calibri"/>
                <a:sym typeface="Calibri"/>
              </a:rPr>
              <a:t>) </a:t>
            </a:r>
            <a:r>
              <a:rPr lang="en-US" sz="2800" dirty="0" smtClean="0">
                <a:solidFill>
                  <a:srgbClr val="005493"/>
                </a:solidFill>
                <a:latin typeface="Calibri"/>
                <a:ea typeface="Calibri"/>
                <a:cs typeface="Calibri"/>
                <a:sym typeface="Calibri"/>
              </a:rPr>
              <a:t>of </a:t>
            </a:r>
            <a:r>
              <a:rPr lang="en-US" sz="2800" dirty="0" smtClean="0">
                <a:solidFill>
                  <a:srgbClr val="005493"/>
                </a:solidFill>
                <a:latin typeface="Calibri"/>
                <a:ea typeface="Calibri"/>
                <a:cs typeface="Calibri"/>
                <a:sym typeface="Calibri"/>
              </a:rPr>
              <a:t>"</a:t>
            </a:r>
            <a:r>
              <a:rPr lang="en-US" sz="2800" dirty="0" err="1" smtClean="0">
                <a:solidFill>
                  <a:srgbClr val="005493"/>
                </a:solidFill>
                <a:latin typeface="Calibri"/>
                <a:ea typeface="Calibri"/>
                <a:cs typeface="Calibri"/>
                <a:sym typeface="Calibri"/>
              </a:rPr>
              <a:t>picu</a:t>
            </a:r>
            <a:r>
              <a:rPr lang="en-US" sz="2800" dirty="0" smtClean="0">
                <a:solidFill>
                  <a:srgbClr val="005493"/>
                </a:solidFill>
                <a:latin typeface="Calibri"/>
                <a:ea typeface="Calibri"/>
                <a:cs typeface="Calibri"/>
                <a:sym typeface="Calibri"/>
              </a:rPr>
              <a:t>"</a:t>
            </a:r>
            <a:endParaRPr lang="en-US" sz="2800" dirty="0">
              <a:solidFill>
                <a:srgbClr val="005493"/>
              </a:solidFill>
              <a:latin typeface="Calibri"/>
              <a:ea typeface="Calibri"/>
              <a:cs typeface="Calibri"/>
              <a:sym typeface="Calibri"/>
            </a:endParaRPr>
          </a:p>
          <a:p>
            <a:pPr marL="6803" marR="2721"/>
            <a:r>
              <a:rPr lang="en-US" sz="2800" dirty="0">
                <a:solidFill>
                  <a:srgbClr val="005493"/>
                </a:solidFill>
                <a:latin typeface="Calibri"/>
                <a:ea typeface="Calibri"/>
                <a:cs typeface="Calibri"/>
                <a:sym typeface="Calibri"/>
              </a:rPr>
              <a:t>2. Selects the </a:t>
            </a:r>
            <a:r>
              <a:rPr lang="en-US" sz="2800" dirty="0" smtClean="0">
                <a:solidFill>
                  <a:srgbClr val="005493"/>
                </a:solidFill>
                <a:latin typeface="Calibri"/>
                <a:ea typeface="Calibri"/>
                <a:cs typeface="Calibri"/>
                <a:sym typeface="Calibri"/>
              </a:rPr>
              <a:t>column with the receive to verify turnaround time (</a:t>
            </a:r>
            <a:r>
              <a:rPr lang="en-US" sz="2800" b="1" dirty="0" err="1" smtClean="0">
                <a:solidFill>
                  <a:srgbClr val="005493"/>
                </a:solidFill>
                <a:latin typeface="Calibri"/>
                <a:ea typeface="Calibri"/>
                <a:cs typeface="Calibri"/>
                <a:sym typeface="Calibri"/>
              </a:rPr>
              <a:t>rec_ver</a:t>
            </a:r>
            <a:r>
              <a:rPr lang="en-US" sz="2800" b="1" dirty="0" err="1" smtClean="0">
                <a:solidFill>
                  <a:srgbClr val="005493"/>
                </a:solidFill>
                <a:latin typeface="Calibri"/>
                <a:ea typeface="Calibri"/>
                <a:cs typeface="Calibri"/>
                <a:sym typeface="Calibri"/>
              </a:rPr>
              <a:t>_tat</a:t>
            </a:r>
            <a:r>
              <a:rPr lang="en-US" sz="2800" dirty="0" smtClean="0">
                <a:solidFill>
                  <a:srgbClr val="005493"/>
                </a:solidFill>
                <a:latin typeface="Calibri"/>
                <a:ea typeface="Calibri"/>
                <a:cs typeface="Calibri"/>
                <a:sym typeface="Calibri"/>
              </a:rPr>
              <a:t>)</a:t>
            </a:r>
            <a:r>
              <a:rPr lang="en-US" sz="2800" b="1" dirty="0" smtClean="0">
                <a:solidFill>
                  <a:srgbClr val="005493"/>
                </a:solidFill>
                <a:latin typeface="Calibri"/>
                <a:ea typeface="Calibri"/>
                <a:cs typeface="Calibri"/>
                <a:sym typeface="Calibri"/>
              </a:rPr>
              <a:t> </a:t>
            </a:r>
            <a:r>
              <a:rPr lang="en-US" sz="2800" dirty="0" smtClean="0">
                <a:solidFill>
                  <a:srgbClr val="005493"/>
                </a:solidFill>
                <a:latin typeface="Calibri"/>
                <a:ea typeface="Calibri"/>
                <a:cs typeface="Calibri"/>
                <a:sym typeface="Calibri"/>
              </a:rPr>
              <a:t>as well as the day from start of the pandemic (</a:t>
            </a:r>
            <a:r>
              <a:rPr lang="en-US" sz="2800" b="1" dirty="0" err="1" smtClean="0">
                <a:solidFill>
                  <a:srgbClr val="005493"/>
                </a:solidFill>
                <a:latin typeface="Calibri"/>
                <a:ea typeface="Calibri"/>
                <a:cs typeface="Calibri"/>
                <a:sym typeface="Calibri"/>
              </a:rPr>
              <a:t>pan_day</a:t>
            </a:r>
            <a:r>
              <a:rPr lang="en-US" sz="2800" dirty="0" smtClean="0">
                <a:solidFill>
                  <a:srgbClr val="005493"/>
                </a:solidFill>
                <a:latin typeface="Calibri"/>
                <a:ea typeface="Calibri"/>
                <a:cs typeface="Calibri"/>
                <a:sym typeface="Calibri"/>
              </a:rPr>
              <a:t>)</a:t>
            </a:r>
            <a:endParaRPr lang="en-US" sz="2800" dirty="0">
              <a:solidFill>
                <a:srgbClr val="005493"/>
              </a:solidFill>
              <a:latin typeface="Calibri"/>
              <a:ea typeface="Calibri"/>
              <a:cs typeface="Calibri"/>
              <a:sym typeface="Calibri"/>
            </a:endParaRPr>
          </a:p>
          <a:p>
            <a:pPr marL="6803" marR="2721"/>
            <a:r>
              <a:rPr lang="en-US" sz="2800" dirty="0">
                <a:solidFill>
                  <a:srgbClr val="005493"/>
                </a:solidFill>
                <a:latin typeface="Calibri"/>
                <a:ea typeface="Calibri"/>
                <a:cs typeface="Calibri"/>
                <a:sym typeface="Calibri"/>
              </a:rPr>
              <a:t>3. Arrange </a:t>
            </a:r>
            <a:r>
              <a:rPr lang="en-US" sz="2800" dirty="0">
                <a:solidFill>
                  <a:srgbClr val="005493"/>
                </a:solidFill>
                <a:latin typeface="Calibri"/>
                <a:ea typeface="Calibri"/>
                <a:cs typeface="Calibri"/>
                <a:sym typeface="Calibri"/>
              </a:rPr>
              <a:t>the </a:t>
            </a:r>
            <a:r>
              <a:rPr lang="en-US" sz="2800" dirty="0" smtClean="0">
                <a:solidFill>
                  <a:srgbClr val="005493"/>
                </a:solidFill>
                <a:latin typeface="Calibri"/>
                <a:ea typeface="Calibri"/>
                <a:cs typeface="Calibri"/>
                <a:sym typeface="Calibri"/>
              </a:rPr>
              <a:t>`</a:t>
            </a:r>
            <a:r>
              <a:rPr lang="en-US" sz="2800" b="1" dirty="0">
                <a:solidFill>
                  <a:srgbClr val="005493"/>
                </a:solidFill>
                <a:latin typeface="Calibri"/>
                <a:ea typeface="Calibri"/>
                <a:cs typeface="Calibri"/>
                <a:sym typeface="Calibri"/>
              </a:rPr>
              <a:t> </a:t>
            </a:r>
            <a:r>
              <a:rPr lang="en-US" sz="2800" b="1" dirty="0" err="1">
                <a:solidFill>
                  <a:srgbClr val="005493"/>
                </a:solidFill>
                <a:latin typeface="Calibri"/>
                <a:ea typeface="Calibri"/>
                <a:cs typeface="Calibri"/>
                <a:sym typeface="Calibri"/>
              </a:rPr>
              <a:t>pan_day</a:t>
            </a:r>
            <a:r>
              <a:rPr lang="en-US" sz="2800" b="1" dirty="0">
                <a:solidFill>
                  <a:srgbClr val="005493"/>
                </a:solidFill>
                <a:latin typeface="Calibri"/>
                <a:ea typeface="Calibri"/>
                <a:cs typeface="Calibri"/>
                <a:sym typeface="Calibri"/>
              </a:rPr>
              <a:t> </a:t>
            </a:r>
            <a:r>
              <a:rPr lang="en-US" sz="2800" b="1" dirty="0" smtClean="0">
                <a:solidFill>
                  <a:srgbClr val="005493"/>
                </a:solidFill>
                <a:latin typeface="Calibri"/>
                <a:ea typeface="Calibri"/>
                <a:cs typeface="Calibri"/>
                <a:sym typeface="Calibri"/>
              </a:rPr>
              <a:t>` </a:t>
            </a:r>
            <a:r>
              <a:rPr lang="en-US" sz="2800" dirty="0" smtClean="0">
                <a:solidFill>
                  <a:srgbClr val="005493"/>
                </a:solidFill>
                <a:latin typeface="Calibri"/>
                <a:ea typeface="Calibri"/>
                <a:cs typeface="Calibri"/>
                <a:sym typeface="Calibri"/>
              </a:rPr>
              <a:t>from highest to lowest</a:t>
            </a:r>
            <a:endParaRPr lang="en-US" sz="2800" dirty="0">
              <a:solidFill>
                <a:srgbClr val="005493"/>
              </a:solidFill>
              <a:latin typeface="Calibri"/>
              <a:ea typeface="Calibri"/>
              <a:cs typeface="Calibri"/>
              <a:sym typeface="Calibri"/>
            </a:endParaRPr>
          </a:p>
          <a:p>
            <a:pPr marL="6803" marR="2721"/>
            <a:endParaRPr lang="en-US" sz="2400" dirty="0" smtClean="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8" name="TextBox 7"/>
          <p:cNvSpPr txBox="1"/>
          <p:nvPr/>
        </p:nvSpPr>
        <p:spPr>
          <a:xfrm>
            <a:off x="977462" y="4905565"/>
            <a:ext cx="8292662" cy="1138773"/>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a:t>
            </a:r>
            <a:r>
              <a:rPr lang="en-US" sz="2800" dirty="0" smtClean="0">
                <a:solidFill>
                  <a:srgbClr val="005493"/>
                </a:solidFill>
                <a:latin typeface="Calibri"/>
                <a:ea typeface="Calibri"/>
                <a:cs typeface="Calibri"/>
                <a:sym typeface="Calibri"/>
              </a:rPr>
              <a:t>variable, call it whatever you want.</a:t>
            </a:r>
          </a:p>
          <a:p>
            <a:endParaRPr lang="en-US" sz="700" dirty="0"/>
          </a:p>
        </p:txBody>
      </p:sp>
    </p:spTree>
    <p:extLst>
      <p:ext uri="{BB962C8B-B14F-4D97-AF65-F5344CB8AC3E}">
        <p14:creationId xmlns:p14="http://schemas.microsoft.com/office/powerpoint/2010/main" val="109409656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426720" y="560135"/>
            <a:ext cx="11082108" cy="2211640"/>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70618" y="735723"/>
            <a:ext cx="13487834" cy="2051331"/>
          </a:xfrm>
          <a:prstGeom prst="rect">
            <a:avLst/>
          </a:prstGeom>
          <a:noFill/>
        </p:spPr>
        <p:txBody>
          <a:bodyPr wrap="square" rtlCol="0">
            <a:spAutoFit/>
          </a:bodyPr>
          <a:lstStyle/>
          <a:p>
            <a:pPr>
              <a:lnSpc>
                <a:spcPct val="120000"/>
              </a:lnSpc>
            </a:pP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%&gt;% </a:t>
            </a:r>
            <a:endParaRPr lang="en-US" sz="2652" dirty="0" smtClean="0">
              <a:solidFill>
                <a:srgbClr val="164F86"/>
              </a:solidFill>
              <a:latin typeface="Consolas" panose="020B0609020204030204" pitchFamily="49" charset="0"/>
              <a:ea typeface="Courier New"/>
              <a:cs typeface="Consolas" panose="020B0609020204030204" pitchFamily="49" charset="0"/>
              <a:sym typeface="Courier New"/>
            </a:endParaRP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filter(</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clinic_name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nicu</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select(</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rec_ver_tat,pan_day</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a:solidFill>
                  <a:srgbClr val="164F86"/>
                </a:solidFill>
                <a:latin typeface="Consolas" panose="020B0609020204030204" pitchFamily="49" charset="0"/>
                <a:ea typeface="Courier New"/>
                <a:cs typeface="Consolas" panose="020B0609020204030204" pitchFamily="49" charset="0"/>
                <a:sym typeface="Courier New"/>
              </a:rPr>
              <a:t>%&gt;% </a:t>
            </a:r>
            <a:endParaRPr lang="en-US" sz="2652" dirty="0" smtClean="0">
              <a:solidFill>
                <a:srgbClr val="164F86"/>
              </a:solidFill>
              <a:latin typeface="Consolas" panose="020B0609020204030204" pitchFamily="49" charset="0"/>
              <a:ea typeface="Courier New"/>
              <a:cs typeface="Consolas" panose="020B0609020204030204" pitchFamily="49" charset="0"/>
              <a:sym typeface="Courier New"/>
            </a:endParaRP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arrange(</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desc</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pan_day</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
        <p:nvSpPr>
          <p:cNvPr id="2" name="Slide Number Placeholder 1"/>
          <p:cNvSpPr>
            <a:spLocks noGrp="1"/>
          </p:cNvSpPr>
          <p:nvPr>
            <p:ph type="sldNum" idx="12"/>
          </p:nvPr>
        </p:nvSpPr>
        <p:spPr/>
        <p:txBody>
          <a:bodyPr/>
          <a:lstStyle/>
          <a:p>
            <a:fld id="{00000000-1234-1234-1234-123412341234}" type="slidenum">
              <a:rPr lang="en-US" smtClean="0"/>
              <a:pPr/>
              <a:t>66</a:t>
            </a:fld>
            <a:endParaRPr lang="en-US"/>
          </a:p>
        </p:txBody>
      </p:sp>
    </p:spTree>
    <p:extLst>
      <p:ext uri="{BB962C8B-B14F-4D97-AF65-F5344CB8AC3E}">
        <p14:creationId xmlns:p14="http://schemas.microsoft.com/office/powerpoint/2010/main" val="395688956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743741" y="245005"/>
            <a:ext cx="4704518"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Isolating </a:t>
            </a:r>
            <a:r>
              <a:rPr lang="en-US" sz="5400" dirty="0">
                <a:solidFill>
                  <a:srgbClr val="000000"/>
                </a:solidFill>
              </a:rPr>
              <a:t>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a:t>
            </a:r>
            <a:r>
              <a:rPr lang="en-US" sz="4000" dirty="0" smtClean="0">
                <a:latin typeface="Calibri"/>
                <a:ea typeface="Calibri"/>
                <a:cs typeface="Calibri"/>
                <a:sym typeface="Calibri"/>
              </a:rPr>
              <a:t>rows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a:t>
            </a:r>
            <a:r>
              <a:rPr lang="en-US" sz="4000" dirty="0" smtClean="0">
                <a:latin typeface="Calibri"/>
                <a:ea typeface="Calibri"/>
                <a:cs typeface="Calibri"/>
                <a:sym typeface="Calibri"/>
              </a:rPr>
              <a:t>rows</a:t>
            </a:r>
            <a:r>
              <a:rPr lang="en-US" sz="4000" dirty="0">
                <a:latin typeface="Calibri"/>
                <a:ea typeface="Calibri"/>
                <a:cs typeface="Calibri"/>
                <a:sym typeface="Calibri"/>
              </a:rPr>
              <a:t>,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67</a:t>
            </a:fld>
            <a:endParaRPr lang="en-US"/>
          </a:p>
        </p:txBody>
      </p:sp>
    </p:spTree>
    <p:extLst>
      <p:ext uri="{BB962C8B-B14F-4D97-AF65-F5344CB8AC3E}">
        <p14:creationId xmlns:p14="http://schemas.microsoft.com/office/powerpoint/2010/main" val="358953954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Deriving Data</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311033349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smtClean="0">
                <a:solidFill>
                  <a:srgbClr val="F3F3F3"/>
                </a:solidFill>
                <a:latin typeface="Arial"/>
                <a:ea typeface="Arial"/>
                <a:cs typeface="Arial"/>
                <a:sym typeface="Arial"/>
              </a:rPr>
              <a:t>What </a:t>
            </a:r>
            <a:r>
              <a:rPr lang="en-US" sz="6000" b="1" dirty="0" smtClean="0">
                <a:solidFill>
                  <a:srgbClr val="F3F3F3"/>
                </a:solidFill>
                <a:latin typeface="Arial"/>
                <a:ea typeface="Arial"/>
                <a:cs typeface="Arial"/>
                <a:sym typeface="Arial"/>
              </a:rPr>
              <a:t>is the average and SD in total turnaround time by clinic?</a:t>
            </a:r>
            <a:endParaRPr sz="6000" dirty="0">
              <a:latin typeface="Arial"/>
              <a:ea typeface="Arial"/>
              <a:cs typeface="Arial"/>
              <a:sym typeface="Arial"/>
            </a:endParaRPr>
          </a:p>
        </p:txBody>
      </p:sp>
      <p:sp>
        <p:nvSpPr>
          <p:cNvPr id="2" name="Slide Number Placeholder 1"/>
          <p:cNvSpPr>
            <a:spLocks noGrp="1"/>
          </p:cNvSpPr>
          <p:nvPr>
            <p:ph type="sldNum" idx="12"/>
          </p:nvPr>
        </p:nvSpPr>
        <p:spPr/>
        <p:txBody>
          <a:bodyPr/>
          <a:lstStyle/>
          <a:p>
            <a:fld id="{00000000-1234-1234-1234-123412341234}" type="slidenum">
              <a:rPr lang="en-US" smtClean="0"/>
              <a:pPr/>
              <a:t>69</a:t>
            </a:fld>
            <a:endParaRPr lang="en-US"/>
          </a:p>
        </p:txBody>
      </p:sp>
    </p:spTree>
    <p:extLst>
      <p:ext uri="{BB962C8B-B14F-4D97-AF65-F5344CB8AC3E}">
        <p14:creationId xmlns:p14="http://schemas.microsoft.com/office/powerpoint/2010/main" val="36985359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smtClean="0">
                <a:solidFill>
                  <a:srgbClr val="005493"/>
                </a:solidFill>
                <a:latin typeface="Arial" panose="020B0604020202020204" pitchFamily="34" charset="0"/>
                <a:ea typeface="Calibri"/>
                <a:cs typeface="Arial" panose="020B0604020202020204" pitchFamily="34" charset="0"/>
                <a:sym typeface="Calibri"/>
              </a:rPr>
              <a:t>How can you confirm that you have successfully loaded the data file into </a:t>
            </a:r>
            <a:r>
              <a:rPr lang="en-US" sz="2571" dirty="0" err="1" smtClean="0">
                <a:solidFill>
                  <a:srgbClr val="005493"/>
                </a:solidFill>
                <a:latin typeface="Arial" panose="020B0604020202020204" pitchFamily="34" charset="0"/>
                <a:ea typeface="Calibri"/>
                <a:cs typeface="Arial" panose="020B0604020202020204" pitchFamily="34" charset="0"/>
                <a:sym typeface="Calibri"/>
              </a:rPr>
              <a:t>Rstudio</a:t>
            </a:r>
            <a:r>
              <a:rPr lang="en-US" sz="2571" dirty="0" smtClean="0">
                <a:solidFill>
                  <a:srgbClr val="005493"/>
                </a:solidFill>
                <a:latin typeface="Arial" panose="020B0604020202020204" pitchFamily="34" charset="0"/>
                <a:ea typeface="Calibri"/>
                <a:cs typeface="Arial" panose="020B0604020202020204" pitchFamily="34" charset="0"/>
                <a:sym typeface="Calibri"/>
              </a:rPr>
              <a:t>?</a:t>
            </a:r>
            <a:endParaRPr lang="en-US" sz="2571" dirty="0">
              <a:solidFill>
                <a:srgbClr val="005493"/>
              </a:solidFill>
              <a:latin typeface="Arial" panose="020B0604020202020204" pitchFamily="34" charset="0"/>
              <a:ea typeface="Calibri"/>
              <a:cs typeface="Arial" panose="020B0604020202020204" pitchFamily="34" charset="0"/>
              <a:sym typeface="Calibri"/>
            </a:endParaRPr>
          </a:p>
          <a:p>
            <a:pPr marL="6803"/>
            <a:endParaRPr sz="2571" dirty="0">
              <a:solidFill>
                <a:srgbClr val="005493"/>
              </a:solidFill>
              <a:latin typeface="Arial" panose="020B0604020202020204" pitchFamily="34" charset="0"/>
              <a:ea typeface="Calibri"/>
              <a:cs typeface="Arial" panose="020B0604020202020204" pitchFamily="34" charset="0"/>
              <a:sym typeface="Calibri"/>
            </a:endParaRPr>
          </a:p>
          <a:p>
            <a:pPr marR="243221">
              <a:lnSpc>
                <a:spcPct val="150000"/>
              </a:lnSpc>
              <a:buClr>
                <a:schemeClr val="dk1"/>
              </a:buClr>
              <a:buSzPts val="1100"/>
            </a:pPr>
            <a:r>
              <a:rPr lang="en-US" sz="2571" dirty="0" smtClean="0">
                <a:solidFill>
                  <a:srgbClr val="005493"/>
                </a:solidFill>
                <a:latin typeface="Arial" panose="020B0604020202020204" pitchFamily="34" charset="0"/>
                <a:ea typeface="Calibri"/>
                <a:cs typeface="Arial" panose="020B0604020202020204" pitchFamily="34" charset="0"/>
                <a:sym typeface="Courier New"/>
              </a:rPr>
              <a:t>	1. The code that imported the data did not yield an error</a:t>
            </a:r>
          </a:p>
          <a:p>
            <a:pPr marR="243221">
              <a:lnSpc>
                <a:spcPct val="150000"/>
              </a:lnSpc>
              <a:buClr>
                <a:schemeClr val="dk1"/>
              </a:buClr>
              <a:buSzPts val="1100"/>
            </a:pPr>
            <a:r>
              <a:rPr lang="en-US" sz="2571" dirty="0">
                <a:solidFill>
                  <a:srgbClr val="005493"/>
                </a:solidFill>
                <a:latin typeface="Arial" panose="020B0604020202020204" pitchFamily="34" charset="0"/>
                <a:ea typeface="Calibri"/>
                <a:cs typeface="Arial" panose="020B0604020202020204" pitchFamily="34" charset="0"/>
                <a:sym typeface="Courier New"/>
              </a:rPr>
              <a:t>	</a:t>
            </a:r>
            <a:r>
              <a:rPr lang="en-US" sz="2571" dirty="0" smtClean="0">
                <a:solidFill>
                  <a:srgbClr val="005493"/>
                </a:solidFill>
                <a:latin typeface="Arial" panose="020B0604020202020204" pitchFamily="34" charset="0"/>
                <a:ea typeface="Calibri"/>
                <a:cs typeface="Arial" panose="020B0604020202020204" pitchFamily="34" charset="0"/>
                <a:sym typeface="Courier New"/>
              </a:rPr>
              <a:t>2. Code that references `</a:t>
            </a:r>
            <a:r>
              <a:rPr lang="en-US" sz="2571" dirty="0" err="1" smtClean="0">
                <a:solidFill>
                  <a:srgbClr val="005493"/>
                </a:solidFill>
                <a:latin typeface="Arial" panose="020B0604020202020204" pitchFamily="34" charset="0"/>
                <a:ea typeface="Calibri"/>
                <a:cs typeface="Arial" panose="020B0604020202020204" pitchFamily="34" charset="0"/>
                <a:sym typeface="Courier New"/>
              </a:rPr>
              <a:t>covid_testing</a:t>
            </a:r>
            <a:r>
              <a:rPr lang="en-US" sz="2571" dirty="0" smtClean="0">
                <a:solidFill>
                  <a:srgbClr val="005493"/>
                </a:solidFill>
                <a:latin typeface="Arial" panose="020B0604020202020204" pitchFamily="34" charset="0"/>
                <a:ea typeface="Calibri"/>
                <a:cs typeface="Arial" panose="020B0604020202020204" pitchFamily="34" charset="0"/>
                <a:sym typeface="Courier New"/>
              </a:rPr>
              <a:t>` object runs without errors</a:t>
            </a:r>
          </a:p>
          <a:p>
            <a:pPr marR="243221">
              <a:lnSpc>
                <a:spcPct val="150000"/>
              </a:lnSpc>
              <a:buClr>
                <a:schemeClr val="dk1"/>
              </a:buClr>
              <a:buSzPts val="1100"/>
            </a:pPr>
            <a:r>
              <a:rPr lang="en-US" sz="2571" dirty="0">
                <a:solidFill>
                  <a:srgbClr val="005493"/>
                </a:solidFill>
                <a:latin typeface="Arial" panose="020B0604020202020204" pitchFamily="34" charset="0"/>
                <a:ea typeface="Calibri"/>
                <a:cs typeface="Arial" panose="020B0604020202020204" pitchFamily="34" charset="0"/>
                <a:sym typeface="Courier New"/>
              </a:rPr>
              <a:t>	</a:t>
            </a:r>
            <a:r>
              <a:rPr lang="en-US" sz="2571" dirty="0" smtClean="0">
                <a:solidFill>
                  <a:srgbClr val="005493"/>
                </a:solidFill>
                <a:latin typeface="Arial" panose="020B0604020202020204" pitchFamily="34" charset="0"/>
                <a:ea typeface="Calibri"/>
                <a:cs typeface="Arial" panose="020B0604020202020204" pitchFamily="34" charset="0"/>
                <a:sym typeface="Courier New"/>
              </a:rPr>
              <a:t>3. </a:t>
            </a:r>
            <a:r>
              <a:rPr lang="en-US" sz="2571" dirty="0">
                <a:solidFill>
                  <a:srgbClr val="005493"/>
                </a:solidFill>
                <a:latin typeface="Arial" panose="020B0604020202020204" pitchFamily="34" charset="0"/>
                <a:ea typeface="Calibri"/>
                <a:cs typeface="Arial" panose="020B0604020202020204" pitchFamily="34" charset="0"/>
                <a:sym typeface="Courier New"/>
              </a:rPr>
              <a:t>The </a:t>
            </a:r>
            <a:r>
              <a:rPr lang="en-US" sz="2571" dirty="0" smtClean="0">
                <a:solidFill>
                  <a:srgbClr val="005493"/>
                </a:solidFill>
                <a:latin typeface="Arial" panose="020B0604020202020204" pitchFamily="34" charset="0"/>
                <a:ea typeface="Calibri"/>
                <a:cs typeface="Arial" panose="020B0604020202020204" pitchFamily="34" charset="0"/>
                <a:sym typeface="Courier New"/>
              </a:rPr>
              <a:t>`</a:t>
            </a:r>
            <a:r>
              <a:rPr lang="en-US" sz="2571" dirty="0" err="1" smtClean="0">
                <a:solidFill>
                  <a:srgbClr val="005493"/>
                </a:solidFill>
                <a:latin typeface="Arial" panose="020B0604020202020204" pitchFamily="34" charset="0"/>
                <a:ea typeface="Calibri"/>
                <a:cs typeface="Arial" panose="020B0604020202020204" pitchFamily="34" charset="0"/>
                <a:sym typeface="Courier New"/>
              </a:rPr>
              <a:t>covid_testing</a:t>
            </a:r>
            <a:r>
              <a:rPr lang="en-US" sz="2571" dirty="0" smtClean="0">
                <a:solidFill>
                  <a:srgbClr val="005493"/>
                </a:solidFill>
                <a:latin typeface="Arial" panose="020B0604020202020204" pitchFamily="34" charset="0"/>
                <a:ea typeface="Calibri"/>
                <a:cs typeface="Arial" panose="020B0604020202020204" pitchFamily="34" charset="0"/>
                <a:sym typeface="Courier New"/>
              </a:rPr>
              <a:t>` </a:t>
            </a:r>
            <a:r>
              <a:rPr lang="en-US" sz="2571" dirty="0">
                <a:solidFill>
                  <a:srgbClr val="005493"/>
                </a:solidFill>
                <a:latin typeface="Arial" panose="020B0604020202020204" pitchFamily="34" charset="0"/>
                <a:ea typeface="Calibri"/>
                <a:cs typeface="Arial" panose="020B0604020202020204" pitchFamily="34" charset="0"/>
                <a:sym typeface="Courier New"/>
              </a:rPr>
              <a:t>object is present in the environment pane</a:t>
            </a:r>
          </a:p>
          <a:p>
            <a:pPr marR="243221">
              <a:lnSpc>
                <a:spcPct val="150000"/>
              </a:lnSpc>
              <a:buClr>
                <a:schemeClr val="dk1"/>
              </a:buClr>
              <a:buSzPts val="1100"/>
            </a:pPr>
            <a:r>
              <a:rPr lang="en-US" sz="2571" dirty="0" smtClean="0">
                <a:solidFill>
                  <a:srgbClr val="005493"/>
                </a:solidFill>
                <a:latin typeface="Arial" panose="020B0604020202020204" pitchFamily="34" charset="0"/>
                <a:ea typeface="Calibri"/>
                <a:cs typeface="Arial" panose="020B0604020202020204" pitchFamily="34" charset="0"/>
                <a:sym typeface="Courier New"/>
              </a:rPr>
              <a:t>	4. All of the above</a:t>
            </a:r>
            <a:endParaRPr lang="en-US" sz="2571" dirty="0">
              <a:solidFill>
                <a:srgbClr val="005493"/>
              </a:solidFill>
              <a:latin typeface="Arial" panose="020B0604020202020204" pitchFamily="34" charset="0"/>
              <a:ea typeface="Calibri"/>
              <a:cs typeface="Arial" panose="020B0604020202020204" pitchFamily="34" charset="0"/>
              <a:sym typeface="Courier New"/>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r>
              <a:rPr lang="en-US" sz="5196" dirty="0" smtClean="0">
                <a:solidFill>
                  <a:srgbClr val="005493"/>
                </a:solidFill>
                <a:latin typeface="Arial" panose="020B0604020202020204" pitchFamily="34" charset="0"/>
                <a:ea typeface="Calibri"/>
                <a:cs typeface="Arial" panose="020B0604020202020204" pitchFamily="34" charset="0"/>
                <a:sym typeface="Calibri"/>
              </a:rPr>
              <a:t>Your Turn </a:t>
            </a:r>
            <a:r>
              <a:rPr lang="en-US" sz="5196" dirty="0">
                <a:solidFill>
                  <a:srgbClr val="005493"/>
                </a:solidFill>
                <a:latin typeface="Arial" panose="020B0604020202020204" pitchFamily="34" charset="0"/>
                <a:ea typeface="Calibri"/>
                <a:cs typeface="Arial" panose="020B0604020202020204" pitchFamily="34" charset="0"/>
                <a:sym typeface="Calibri"/>
              </a:rPr>
              <a:t>1</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Tree>
    <p:extLst>
      <p:ext uri="{BB962C8B-B14F-4D97-AF65-F5344CB8AC3E}">
        <p14:creationId xmlns:p14="http://schemas.microsoft.com/office/powerpoint/2010/main" val="3494266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lstStyle/>
          <a:p>
            <a:pPr algn="ctr"/>
            <a:r>
              <a:rPr lang="en-US" sz="5400" dirty="0" smtClean="0">
                <a:solidFill>
                  <a:schemeClr val="tx1">
                    <a:lumMod val="85000"/>
                    <a:lumOff val="15000"/>
                  </a:schemeClr>
                </a:solidFill>
              </a:rPr>
              <a:t>Breaking down the analytical question</a:t>
            </a:r>
            <a:endParaRPr lang="en-US" sz="5400" dirty="0">
              <a:solidFill>
                <a:schemeClr val="tx1">
                  <a:lumMod val="85000"/>
                  <a:lumOff val="15000"/>
                </a:schemeClr>
              </a:solidFill>
            </a:endParaRP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Total TAT for each test</a:t>
            </a:r>
            <a:endParaRPr lang="en-US" sz="4000" dirty="0" smtClean="0">
              <a:solidFill>
                <a:schemeClr val="tx1">
                  <a:lumMod val="65000"/>
                  <a:lumOff val="35000"/>
                </a:schemeClr>
              </a:solidFill>
              <a:latin typeface="Arial"/>
              <a:ea typeface="Arial"/>
              <a:cs typeface="Arial"/>
              <a:sym typeface="Arial"/>
            </a:endParaRPr>
          </a:p>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Group tests by clinic</a:t>
            </a:r>
            <a:endParaRPr lang="en-US" sz="4000" dirty="0" smtClean="0">
              <a:solidFill>
                <a:schemeClr val="tx1">
                  <a:lumMod val="65000"/>
                  <a:lumOff val="35000"/>
                </a:schemeClr>
              </a:solidFill>
              <a:latin typeface="Arial"/>
              <a:ea typeface="Arial"/>
              <a:cs typeface="Arial"/>
              <a:sym typeface="Arial"/>
            </a:endParaRPr>
          </a:p>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Calculate average and SD for each clinic</a:t>
            </a:r>
            <a:endParaRPr lang="en-US" sz="4000" dirty="0">
              <a:solidFill>
                <a:schemeClr val="tx1">
                  <a:lumMod val="65000"/>
                  <a:lumOff val="35000"/>
                </a:schemeClr>
              </a:solidFill>
              <a:latin typeface="Arial"/>
              <a:ea typeface="Arial"/>
              <a:cs typeface="Arial"/>
              <a:sym typeface="Arial"/>
            </a:endParaRPr>
          </a:p>
        </p:txBody>
      </p:sp>
      <p:sp>
        <p:nvSpPr>
          <p:cNvPr id="4" name="Slide Number Placeholder 3"/>
          <p:cNvSpPr>
            <a:spLocks noGrp="1"/>
          </p:cNvSpPr>
          <p:nvPr>
            <p:ph type="sldNum" idx="12"/>
          </p:nvPr>
        </p:nvSpPr>
        <p:spPr/>
        <p:txBody>
          <a:bodyPr/>
          <a:lstStyle/>
          <a:p>
            <a:fld id="{00000000-1234-1234-1234-123412341234}" type="slidenum">
              <a:rPr lang="en-US" smtClean="0"/>
              <a:pPr/>
              <a:t>70</a:t>
            </a:fld>
            <a:endParaRPr lang="en-US"/>
          </a:p>
        </p:txBody>
      </p:sp>
    </p:spTree>
    <p:extLst>
      <p:ext uri="{BB962C8B-B14F-4D97-AF65-F5344CB8AC3E}">
        <p14:creationId xmlns:p14="http://schemas.microsoft.com/office/powerpoint/2010/main" val="120822379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330403" y="280401"/>
            <a:ext cx="4952291"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a:t>
            </a:r>
            <a:r>
              <a:rPr lang="en-US" sz="4000" dirty="0" smtClean="0">
                <a:latin typeface="Calibri"/>
                <a:ea typeface="Calibri"/>
                <a:cs typeface="Calibri"/>
                <a:sym typeface="Calibri"/>
              </a:rPr>
              <a:t>variables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Calibri"/>
              </a:rPr>
              <a:t>mutate</a:t>
            </a:r>
            <a:r>
              <a:rPr lang="en-US" sz="4000" b="1" dirty="0" smtClean="0">
                <a:solidFill>
                  <a:srgbClr val="0365C0"/>
                </a:solidFill>
                <a:latin typeface="Trebuchet MS"/>
                <a:ea typeface="Trebuchet MS"/>
                <a:cs typeface="Trebuchet MS"/>
                <a:sym typeface="Calibri"/>
              </a:rPr>
              <a:t>()</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a:t>
            </a:r>
            <a:r>
              <a:rPr lang="en-US" sz="4000" dirty="0" smtClean="0">
                <a:latin typeface="Calibri"/>
                <a:ea typeface="Calibri"/>
                <a:cs typeface="Calibri"/>
                <a:sym typeface="Calibri"/>
              </a:rPr>
              <a:t>summaries of data with </a:t>
            </a:r>
            <a:r>
              <a:rPr lang="en-US" sz="4000" b="1" dirty="0" smtClean="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idx="12"/>
          </p:nvPr>
        </p:nvSpPr>
        <p:spPr/>
        <p:txBody>
          <a:bodyPr/>
          <a:lstStyle/>
          <a:p>
            <a:fld id="{00000000-1234-1234-1234-123412341234}" type="slidenum">
              <a:rPr lang="en-US" smtClean="0"/>
              <a:pPr/>
              <a:t>71</a:t>
            </a:fld>
            <a:endParaRPr lang="en-US"/>
          </a:p>
        </p:txBody>
      </p:sp>
    </p:spTree>
    <p:extLst>
      <p:ext uri="{BB962C8B-B14F-4D97-AF65-F5344CB8AC3E}">
        <p14:creationId xmlns:p14="http://schemas.microsoft.com/office/powerpoint/2010/main" val="424853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smtClean="0">
                <a:solidFill>
                  <a:srgbClr val="F0F0F0"/>
                </a:solidFill>
              </a:rPr>
              <a:t>mutate()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72</a:t>
            </a:fld>
            <a:endParaRPr lang="en-US"/>
          </a:p>
        </p:txBody>
      </p:sp>
    </p:spTree>
    <p:extLst>
      <p:ext uri="{BB962C8B-B14F-4D97-AF65-F5344CB8AC3E}">
        <p14:creationId xmlns:p14="http://schemas.microsoft.com/office/powerpoint/2010/main" val="310296833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681714" y="2672531"/>
            <a:ext cx="6454811" cy="1760404"/>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US" smtClean="0"/>
              <a:pPr/>
              <a:t>73</a:t>
            </a:fld>
            <a:endParaRPr lang="en-US"/>
          </a:p>
        </p:txBody>
      </p:sp>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smtClean="0">
                  <a:solidFill>
                    <a:srgbClr val="FFFFFF"/>
                  </a:solidFill>
                  <a:latin typeface="Trebuchet MS"/>
                  <a:ea typeface="Trebuchet MS"/>
                  <a:cs typeface="Trebuchet MS"/>
                  <a:sym typeface="Trebuchet MS"/>
                </a:rPr>
                <a:t>=</a:t>
              </a:r>
              <a:r>
                <a:rPr lang="en-US" sz="2062" dirty="0" smtClean="0">
                  <a:solidFill>
                    <a:srgbClr val="FFFFFF"/>
                  </a:solidFill>
                  <a:latin typeface="Trebuchet MS"/>
                  <a:ea typeface="Trebuchet MS"/>
                  <a:cs typeface="Trebuchet MS"/>
                  <a:sym typeface="Trebuchet MS"/>
                </a:rPr>
                <a:t> Number of rows</a:t>
              </a:r>
            </a:p>
            <a:p>
              <a:pPr marL="8164">
                <a:lnSpc>
                  <a:spcPct val="116753"/>
                </a:lnSpc>
              </a:pPr>
              <a:r>
                <a:rPr lang="en-US" sz="2400" b="1" dirty="0" smtClean="0">
                  <a:solidFill>
                    <a:srgbClr val="FFFFFF"/>
                  </a:solidFill>
                  <a:latin typeface="Trebuchet MS"/>
                  <a:ea typeface="Calibri"/>
                  <a:cs typeface="Calibri"/>
                  <a:sym typeface="Trebuchet MS"/>
                </a:rPr>
                <a:t>↑</a:t>
              </a:r>
              <a:r>
                <a:rPr lang="en-US" sz="2062" dirty="0" smtClean="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31096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smtClean="0">
                <a:latin typeface="Consolas" panose="020B0609020204030204" pitchFamily="49" charset="0"/>
                <a:ea typeface="Courier New"/>
                <a:cs typeface="Consolas" panose="020B0609020204030204" pitchFamily="49" charset="0"/>
                <a:sym typeface="Courier New"/>
              </a:rPr>
              <a:t>orders %&gt;%</a:t>
            </a:r>
          </a:p>
          <a:p>
            <a:r>
              <a:rPr lang="en-US" sz="3200" dirty="0" smtClean="0">
                <a:latin typeface="Consolas" panose="020B0609020204030204" pitchFamily="49" charset="0"/>
                <a:ea typeface="Courier New"/>
                <a:cs typeface="Consolas" panose="020B0609020204030204" pitchFamily="49" charset="0"/>
                <a:sym typeface="Courier New"/>
              </a:rPr>
              <a:t>	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Creating new </a:t>
            </a:r>
            <a:r>
              <a:rPr lang="en-US" sz="3200" dirty="0" smtClean="0">
                <a:latin typeface="Calibri"/>
                <a:ea typeface="Calibri"/>
                <a:cs typeface="Calibri"/>
                <a:sym typeface="Calibri"/>
              </a:rPr>
              <a:t>calculated columns</a:t>
            </a:r>
            <a:endParaRPr sz="3200" dirty="0">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74</a:t>
            </a:fld>
            <a:endParaRPr lang="en-US"/>
          </a:p>
        </p:txBody>
      </p:sp>
    </p:spTree>
    <p:extLst>
      <p:ext uri="{BB962C8B-B14F-4D97-AF65-F5344CB8AC3E}">
        <p14:creationId xmlns:p14="http://schemas.microsoft.com/office/powerpoint/2010/main" val="37410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p:bldP spid="21" grpId="0" animBg="1"/>
      <p:bldP spid="22" grpId="0"/>
      <p:bldP spid="2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smtClean="0">
                <a:latin typeface="Consolas" panose="020B0609020204030204" pitchFamily="49" charset="0"/>
                <a:ea typeface="Courier New"/>
                <a:cs typeface="Consolas" panose="020B0609020204030204" pitchFamily="49" charset="0"/>
                <a:sym typeface="Courier New"/>
              </a:rPr>
              <a:t>covid_testing</a:t>
            </a:r>
            <a:r>
              <a:rPr lang="en-US" sz="3200" dirty="0" smtClean="0">
                <a:latin typeface="Consolas" panose="020B0609020204030204" pitchFamily="49" charset="0"/>
                <a:ea typeface="Courier New"/>
                <a:cs typeface="Consolas" panose="020B0609020204030204" pitchFamily="49" charset="0"/>
                <a:sym typeface="Courier New"/>
              </a:rPr>
              <a:t> %&gt;%</a:t>
            </a:r>
            <a:endParaRPr lang="en-US" sz="3200" dirty="0" smtClean="0">
              <a:latin typeface="Consolas" panose="020B0609020204030204" pitchFamily="49" charset="0"/>
              <a:ea typeface="Courier New"/>
              <a:cs typeface="Consolas" panose="020B0609020204030204" pitchFamily="49" charset="0"/>
              <a:sym typeface="Courier New"/>
            </a:endParaRPr>
          </a:p>
          <a:p>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c_r</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_</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tat_mins</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 60</a:t>
            </a:r>
            <a:r>
              <a:rPr lang="en-US" sz="3200" dirty="0" smtClean="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75</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4044776373"/>
              </p:ext>
            </p:extLst>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038045568"/>
              </p:ext>
            </p:extLst>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smtClean="0">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smtClean="0">
                          <a:solidFill>
                            <a:srgbClr val="000000"/>
                          </a:solidFill>
                          <a:effectLst/>
                          <a:latin typeface="Arial" panose="020B0604020202020204" pitchFamily="34" charset="0"/>
                        </a:rPr>
                        <a:t>1770</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smtClean="0">
                          <a:solidFill>
                            <a:srgbClr val="000000"/>
                          </a:solidFill>
                          <a:effectLst/>
                          <a:latin typeface="Arial" panose="020B0604020202020204" pitchFamily="34" charset="0"/>
                        </a:rPr>
                        <a:t>216</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smtClean="0">
                          <a:solidFill>
                            <a:srgbClr val="000000"/>
                          </a:solidFill>
                          <a:effectLst/>
                          <a:latin typeface="Arial" panose="020B0604020202020204" pitchFamily="34" charset="0"/>
                        </a:rPr>
                        <a:t>84</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smtClean="0">
                          <a:solidFill>
                            <a:srgbClr val="000000"/>
                          </a:solidFill>
                          <a:effectLst/>
                          <a:latin typeface="Arial" panose="020B0604020202020204" pitchFamily="34" charset="0"/>
                        </a:rPr>
                        <a:t>138</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Tree>
    <p:extLst>
      <p:ext uri="{BB962C8B-B14F-4D97-AF65-F5344CB8AC3E}">
        <p14:creationId xmlns:p14="http://schemas.microsoft.com/office/powerpoint/2010/main" val="23811131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76</a:t>
            </a:fld>
            <a:endParaRPr lang="en-US">
              <a:solidFill>
                <a:prstClr val="black">
                  <a:lumMod val="95000"/>
                  <a:lumOff val="5000"/>
                </a:prstClr>
              </a:solidFill>
            </a:endParaRPr>
          </a:p>
        </p:txBody>
      </p:sp>
      <p:sp>
        <p:nvSpPr>
          <p:cNvPr id="7" name="Title 6"/>
          <p:cNvSpPr>
            <a:spLocks noGrp="1"/>
          </p:cNvSpPr>
          <p:nvPr>
            <p:ph type="title"/>
          </p:nvPr>
        </p:nvSpPr>
        <p:spPr/>
        <p:txBody>
          <a:bodyPr/>
          <a:lstStyle/>
          <a:p>
            <a:endParaRPr lang="en-US"/>
          </a:p>
        </p:txBody>
      </p:sp>
      <p:sp>
        <p:nvSpPr>
          <p:cNvPr id="8" name="Text Placeholder 7"/>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7</a:t>
            </a:r>
            <a:endParaRPr lang="en-US" dirty="0">
              <a:solidFill>
                <a:srgbClr val="005493"/>
              </a:solidFill>
            </a:endParaRPr>
          </a:p>
        </p:txBody>
      </p:sp>
      <p:sp>
        <p:nvSpPr>
          <p:cNvPr id="9" name="Google Shape;351;p37"/>
          <p:cNvSpPr txBox="1"/>
          <p:nvPr/>
        </p:nvSpPr>
        <p:spPr>
          <a:xfrm>
            <a:off x="502920" y="1890818"/>
            <a:ext cx="11488710"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smtClean="0">
                <a:solidFill>
                  <a:srgbClr val="005493"/>
                </a:solidFill>
                <a:latin typeface="Calibri" panose="020F0502020204030204" pitchFamily="34" charset="0"/>
                <a:ea typeface="Calibri"/>
                <a:cs typeface="Consolas" panose="020B0609020204030204" pitchFamily="49" charset="0"/>
                <a:sym typeface="Calibri"/>
              </a:rPr>
              <a:t>Create a new column using the mutate() function that contains the total </a:t>
            </a:r>
            <a:r>
              <a:rPr lang="en-US" sz="4000" dirty="0">
                <a:solidFill>
                  <a:srgbClr val="005493"/>
                </a:solidFill>
                <a:latin typeface="Calibri" panose="020F0502020204030204" pitchFamily="34" charset="0"/>
                <a:ea typeface="Calibri"/>
                <a:cs typeface="Consolas" panose="020B0609020204030204" pitchFamily="49" charset="0"/>
                <a:sym typeface="Calibri"/>
              </a:rPr>
              <a:t>TAT  </a:t>
            </a:r>
            <a:r>
              <a:rPr lang="en-US" sz="4000" dirty="0" smtClean="0">
                <a:solidFill>
                  <a:srgbClr val="005493"/>
                </a:solidFill>
                <a:latin typeface="Calibri" panose="020F0502020204030204" pitchFamily="34" charset="0"/>
                <a:ea typeface="Calibri"/>
                <a:cs typeface="Consolas" panose="020B0609020204030204" pitchFamily="49" charset="0"/>
                <a:sym typeface="Calibri"/>
              </a:rPr>
              <a:t>(sum of </a:t>
            </a:r>
            <a:r>
              <a:rPr lang="en-US" sz="4000" b="1" dirty="0" err="1" smtClean="0">
                <a:solidFill>
                  <a:srgbClr val="005493"/>
                </a:solidFill>
                <a:latin typeface="Calibri" panose="020F0502020204030204" pitchFamily="34" charset="0"/>
                <a:ea typeface="Calibri"/>
                <a:cs typeface="Consolas" panose="020B0609020204030204" pitchFamily="49" charset="0"/>
                <a:sym typeface="Calibri"/>
              </a:rPr>
              <a:t>col_rec_tat</a:t>
            </a:r>
            <a:r>
              <a:rPr lang="en-US" sz="4000" b="1" dirty="0" smtClean="0">
                <a:solidFill>
                  <a:srgbClr val="005493"/>
                </a:solidFill>
                <a:latin typeface="Calibri" panose="020F0502020204030204" pitchFamily="34" charset="0"/>
                <a:ea typeface="Calibri"/>
                <a:cs typeface="Consolas" panose="020B0609020204030204" pitchFamily="49" charset="0"/>
                <a:sym typeface="Calibri"/>
              </a:rPr>
              <a:t> </a:t>
            </a:r>
            <a:r>
              <a:rPr lang="en-US" sz="4000" dirty="0" smtClean="0">
                <a:solidFill>
                  <a:srgbClr val="005493"/>
                </a:solidFill>
                <a:latin typeface="Calibri" panose="020F0502020204030204" pitchFamily="34" charset="0"/>
                <a:ea typeface="Calibri"/>
                <a:cs typeface="Consolas" panose="020B0609020204030204" pitchFamily="49" charset="0"/>
                <a:sym typeface="Calibri"/>
              </a:rPr>
              <a:t>and </a:t>
            </a:r>
            <a:r>
              <a:rPr lang="en-US" sz="4000" b="1" dirty="0" err="1" smtClean="0">
                <a:solidFill>
                  <a:srgbClr val="005493"/>
                </a:solidFill>
                <a:latin typeface="Calibri" panose="020F0502020204030204" pitchFamily="34" charset="0"/>
                <a:ea typeface="Calibri"/>
                <a:cs typeface="Consolas" panose="020B0609020204030204" pitchFamily="49" charset="0"/>
                <a:sym typeface="Calibri"/>
              </a:rPr>
              <a:t>rec_ver_tat</a:t>
            </a:r>
            <a:r>
              <a:rPr lang="en-US" sz="4000" dirty="0" smtClean="0">
                <a:solidFill>
                  <a:srgbClr val="005493"/>
                </a:solidFill>
                <a:latin typeface="Calibri" panose="020F0502020204030204" pitchFamily="34" charset="0"/>
                <a:ea typeface="Calibri"/>
                <a:cs typeface="Consolas" panose="020B0609020204030204" pitchFamily="49" charset="0"/>
                <a:sym typeface="Calibri"/>
              </a:rPr>
              <a:t>)</a:t>
            </a:r>
            <a:endParaRPr lang="en-US" sz="4000" dirty="0" smtClean="0">
              <a:solidFill>
                <a:srgbClr val="005493"/>
              </a:solidFill>
              <a:latin typeface="Calibri" panose="020F0502020204030204" pitchFamily="34" charset="0"/>
              <a:ea typeface="Calibri"/>
              <a:cs typeface="Consolas" panose="020B0609020204030204" pitchFamily="49" charset="0"/>
              <a:sym typeface="Calibri"/>
            </a:endParaRPr>
          </a:p>
        </p:txBody>
      </p:sp>
    </p:spTree>
    <p:extLst>
      <p:ext uri="{BB962C8B-B14F-4D97-AF65-F5344CB8AC3E}">
        <p14:creationId xmlns:p14="http://schemas.microsoft.com/office/powerpoint/2010/main" val="74899025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1216768" y="560135"/>
            <a:ext cx="10292060" cy="1939225"/>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1216768" y="735723"/>
            <a:ext cx="9862712" cy="1071832"/>
          </a:xfrm>
          <a:prstGeom prst="rect">
            <a:avLst/>
          </a:prstGeom>
          <a:noFill/>
        </p:spPr>
        <p:txBody>
          <a:bodyPr wrap="square" rtlCol="0">
            <a:spAutoFit/>
          </a:bodyPr>
          <a:lstStyle/>
          <a:p>
            <a:pPr>
              <a:lnSpc>
                <a:spcPct val="120000"/>
              </a:lnSpc>
            </a:pP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a:solidFill>
                  <a:srgbClr val="164F86"/>
                </a:solidFill>
                <a:latin typeface="Consolas" panose="020B0609020204030204" pitchFamily="49" charset="0"/>
                <a:ea typeface="Courier New"/>
                <a:cs typeface="Consolas" panose="020B0609020204030204" pitchFamily="49" charset="0"/>
                <a:sym typeface="Courier New"/>
              </a:rPr>
              <a:t>mutate(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tot_tat</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col_rec_tat</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rec_ver_tat</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
        <p:nvSpPr>
          <p:cNvPr id="2" name="Slide Number Placeholder 1"/>
          <p:cNvSpPr>
            <a:spLocks noGrp="1"/>
          </p:cNvSpPr>
          <p:nvPr>
            <p:ph type="sldNum" idx="12"/>
          </p:nvPr>
        </p:nvSpPr>
        <p:spPr/>
        <p:txBody>
          <a:bodyPr/>
          <a:lstStyle/>
          <a:p>
            <a:fld id="{00000000-1234-1234-1234-123412341234}" type="slidenum">
              <a:rPr lang="en-US" smtClean="0"/>
              <a:pPr/>
              <a:t>77</a:t>
            </a:fld>
            <a:endParaRPr lang="en-US"/>
          </a:p>
        </p:txBody>
      </p:sp>
    </p:spTree>
    <p:extLst>
      <p:ext uri="{BB962C8B-B14F-4D97-AF65-F5344CB8AC3E}">
        <p14:creationId xmlns:p14="http://schemas.microsoft.com/office/powerpoint/2010/main" val="32222172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01042" y="4144282"/>
            <a:ext cx="4773976" cy="1909590"/>
          </a:xfrm>
          <a:prstGeom prst="rect">
            <a:avLst/>
          </a:prstGeom>
        </p:spPr>
      </p:pic>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smtClean="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a:t>
            </a:r>
            <a:r>
              <a:rPr lang="en-US" sz="3200" dirty="0" smtClean="0">
                <a:latin typeface="Consolas" panose="020B0609020204030204" pitchFamily="49" charset="0"/>
                <a:ea typeface="Courier New"/>
                <a:cs typeface="Consolas" panose="020B0609020204030204" pitchFamily="49" charset="0"/>
                <a:sym typeface="Courier New"/>
              </a:rPr>
              <a:t>%&gt;%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386839" y="4117940"/>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78</a:t>
            </a:fld>
            <a:endParaRPr lang="en-US"/>
          </a:p>
        </p:txBody>
      </p:sp>
      <p:pic>
        <p:nvPicPr>
          <p:cNvPr id="5" name="Picture 4"/>
          <p:cNvPicPr>
            <a:picLocks noChangeAspect="1"/>
          </p:cNvPicPr>
          <p:nvPr/>
        </p:nvPicPr>
        <p:blipFill>
          <a:blip r:embed="rId5"/>
          <a:stretch>
            <a:fillRect/>
          </a:stretch>
        </p:blipFill>
        <p:spPr>
          <a:xfrm>
            <a:off x="6278879" y="4013859"/>
            <a:ext cx="4655264" cy="2040014"/>
          </a:xfrm>
          <a:prstGeom prst="rect">
            <a:avLst/>
          </a:prstGeom>
        </p:spPr>
      </p:pic>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Emoji Meanings Explained"/>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3134" y="-125768"/>
            <a:ext cx="1880873" cy="1253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33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9.xml><?xml version="1.0" encoding="utf-8"?>
<p:sld xmlns:a="http://schemas.openxmlformats.org/drawingml/2006/main" xmlns:r="http://schemas.openxmlformats.org/officeDocument/2006/relationships" xmlns:p="http://schemas.openxmlformats.org/presentationml/2006/main" showMasterSp="0" show="0">
  <p:cSld>
    <p:spTree>
      <p:nvGrpSpPr>
        <p:cNvPr id="1" name="Shape 247"/>
        <p:cNvGrpSpPr/>
        <p:nvPr/>
      </p:nvGrpSpPr>
      <p:grpSpPr>
        <a:xfrm>
          <a:off x="0" y="0"/>
          <a:ext cx="0" cy="0"/>
          <a:chOff x="0" y="0"/>
          <a:chExt cx="0" cy="0"/>
        </a:xfrm>
      </p:grpSpPr>
      <p:sp>
        <p:nvSpPr>
          <p:cNvPr id="249" name="Google Shape;249;p27"/>
          <p:cNvSpPr txBox="1">
            <a:spLocks noGrp="1"/>
          </p:cNvSpPr>
          <p:nvPr>
            <p:ph type="title"/>
          </p:nvPr>
        </p:nvSpPr>
        <p:spPr>
          <a:xfrm>
            <a:off x="3804382" y="291633"/>
            <a:ext cx="4583236"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data types in R</a:t>
            </a:r>
            <a:endParaRPr dirty="0"/>
          </a:p>
        </p:txBody>
      </p:sp>
      <p:graphicFrame>
        <p:nvGraphicFramePr>
          <p:cNvPr id="250" name="Google Shape;250;p27"/>
          <p:cNvGraphicFramePr/>
          <p:nvPr>
            <p:extLst>
              <p:ext uri="{D42A27DB-BD31-4B8C-83A1-F6EECF244321}">
                <p14:modId xmlns:p14="http://schemas.microsoft.com/office/powerpoint/2010/main" val="683200770"/>
              </p:ext>
            </p:extLst>
          </p:nvPr>
        </p:nvGraphicFramePr>
        <p:xfrm>
          <a:off x="554035" y="1561435"/>
          <a:ext cx="10669825" cy="4808057"/>
        </p:xfrm>
        <a:graphic>
          <a:graphicData uri="http://schemas.openxmlformats.org/drawingml/2006/table">
            <a:tbl>
              <a:tblPr>
                <a:noFill/>
                <a:tableStyleId>{E8A09481-35D7-4565-9225-4E10A05E4E98}</a:tableStyleId>
              </a:tblPr>
              <a:tblGrid>
                <a:gridCol w="2238151">
                  <a:extLst>
                    <a:ext uri="{9D8B030D-6E8A-4147-A177-3AD203B41FA5}">
                      <a16:colId xmlns:a16="http://schemas.microsoft.com/office/drawing/2014/main" val="20000"/>
                    </a:ext>
                  </a:extLst>
                </a:gridCol>
                <a:gridCol w="4767943">
                  <a:extLst>
                    <a:ext uri="{9D8B030D-6E8A-4147-A177-3AD203B41FA5}">
                      <a16:colId xmlns:a16="http://schemas.microsoft.com/office/drawing/2014/main" val="20001"/>
                    </a:ext>
                  </a:extLst>
                </a:gridCol>
                <a:gridCol w="3663731">
                  <a:extLst>
                    <a:ext uri="{9D8B030D-6E8A-4147-A177-3AD203B41FA5}">
                      <a16:colId xmlns:a16="http://schemas.microsoft.com/office/drawing/2014/main" val="20002"/>
                    </a:ext>
                  </a:extLst>
                </a:gridCol>
              </a:tblGrid>
              <a:tr h="1221236">
                <a:tc>
                  <a:txBody>
                    <a:bodyPr/>
                    <a:lstStyle/>
                    <a:p>
                      <a:pPr marL="0" lvl="0" indent="0" algn="ctr" rtl="0">
                        <a:spcBef>
                          <a:spcPts val="0"/>
                        </a:spcBef>
                        <a:spcAft>
                          <a:spcPts val="0"/>
                        </a:spcAft>
                        <a:buNone/>
                      </a:pPr>
                      <a:r>
                        <a:rPr lang="en-US" sz="3600" b="1" dirty="0" smtClean="0"/>
                        <a:t>Type of Data</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smtClean="0"/>
                        <a:t>Function</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smtClean="0"/>
                        <a:t>Result of Function</a:t>
                      </a:r>
                      <a:endParaRPr sz="3600" b="1" dirty="0"/>
                    </a:p>
                  </a:txBody>
                  <a:tcPr marL="48978" marR="48978" marT="55446" marB="55446"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862007">
                <a:tc>
                  <a:txBody>
                    <a:bodyPr/>
                    <a:lstStyle/>
                    <a:p>
                      <a:pPr marL="12700" lvl="0" indent="0" algn="ctr" rtl="0">
                        <a:spcBef>
                          <a:spcPts val="0"/>
                        </a:spcBef>
                        <a:spcAft>
                          <a:spcPts val="0"/>
                        </a:spcAft>
                        <a:buNone/>
                      </a:pPr>
                      <a:r>
                        <a:rPr lang="en-US" sz="3600" dirty="0" smtClean="0"/>
                        <a:t>Character</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as.character</a:t>
                      </a: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000800">
                <a:tc>
                  <a:txBody>
                    <a:bodyPr/>
                    <a:lstStyle/>
                    <a:p>
                      <a:pPr marL="12700" lvl="0" indent="0" algn="ctr" rtl="0">
                        <a:spcBef>
                          <a:spcPts val="0"/>
                        </a:spcBef>
                        <a:spcAft>
                          <a:spcPts val="0"/>
                        </a:spcAft>
                        <a:buNone/>
                      </a:pPr>
                      <a:r>
                        <a:rPr lang="en-US" sz="3600" dirty="0" smtClean="0"/>
                        <a:t>Numeric</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as.numeric</a:t>
                      </a: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("123")</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ea typeface="Arial"/>
                          <a:cs typeface="Consolas" panose="020B0609020204030204" pitchFamily="49" charset="0"/>
                          <a:sym typeface="Arial"/>
                        </a:rPr>
                        <a:t>123</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62007">
                <a:tc>
                  <a:txBody>
                    <a:bodyPr/>
                    <a:lstStyle/>
                    <a:p>
                      <a:pPr marL="12700" lvl="0" indent="0" algn="ctr" rtl="0">
                        <a:spcBef>
                          <a:spcPts val="0"/>
                        </a:spcBef>
                        <a:spcAft>
                          <a:spcPts val="0"/>
                        </a:spcAft>
                        <a:buNone/>
                      </a:pPr>
                      <a:r>
                        <a:rPr lang="en-US" sz="3600" dirty="0" smtClean="0"/>
                        <a:t>Logical</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as.logical</a:t>
                      </a: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ea typeface="Arial"/>
                          <a:cs typeface="Consolas" panose="020B0609020204030204" pitchFamily="49" charset="0"/>
                          <a:sym typeface="Arial"/>
                        </a:rPr>
                        <a:t>TRUE</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862007">
                <a:tc>
                  <a:txBody>
                    <a:bodyPr/>
                    <a:lstStyle/>
                    <a:p>
                      <a:pPr marL="12700" lvl="0" indent="0" algn="ctr" rtl="0">
                        <a:spcBef>
                          <a:spcPts val="0"/>
                        </a:spcBef>
                        <a:spcAft>
                          <a:spcPts val="0"/>
                        </a:spcAft>
                        <a:buNone/>
                      </a:pPr>
                      <a:r>
                        <a:rPr lang="en-US" sz="3600" dirty="0" smtClean="0"/>
                        <a:t>Date</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2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as.Date</a:t>
                      </a:r>
                      <a:r>
                        <a:rPr kumimoji="0" lang="en-US" sz="32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("05-06-2019")</a:t>
                      </a:r>
                      <a:endParaRPr sz="3200" dirty="0">
                        <a:latin typeface="Consolas" panose="020B0609020204030204" pitchFamily="49" charset="0"/>
                        <a:cs typeface="Consolas" panose="020B0609020204030204" pitchFamily="49" charset="0"/>
                      </a:endParaRPr>
                    </a:p>
                  </a:txBody>
                  <a:tcPr marL="0" marR="0" marT="91440"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ea typeface="Arial"/>
                          <a:cs typeface="Consolas" panose="020B0609020204030204" pitchFamily="49" charset="0"/>
                          <a:sym typeface="Arial"/>
                        </a:rPr>
                        <a:t>NA</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79</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smtClean="0">
                <a:solidFill>
                  <a:srgbClr val="005493"/>
                </a:solidFill>
                <a:latin typeface="Arial" panose="020B0604020202020204" pitchFamily="34" charset="0"/>
                <a:ea typeface="Calibri"/>
                <a:cs typeface="Arial" panose="020B0604020202020204" pitchFamily="34" charset="0"/>
                <a:sym typeface="Calibri"/>
              </a:rPr>
              <a:t>How can you confirm that you have successfully loaded the data file into </a:t>
            </a:r>
            <a:r>
              <a:rPr lang="en-US" sz="2571" dirty="0" err="1" smtClean="0">
                <a:solidFill>
                  <a:srgbClr val="005493"/>
                </a:solidFill>
                <a:latin typeface="Arial" panose="020B0604020202020204" pitchFamily="34" charset="0"/>
                <a:ea typeface="Calibri"/>
                <a:cs typeface="Arial" panose="020B0604020202020204" pitchFamily="34" charset="0"/>
                <a:sym typeface="Calibri"/>
              </a:rPr>
              <a:t>Rstudio</a:t>
            </a:r>
            <a:r>
              <a:rPr lang="en-US" sz="2571" dirty="0" smtClean="0">
                <a:solidFill>
                  <a:srgbClr val="005493"/>
                </a:solidFill>
                <a:latin typeface="Arial" panose="020B0604020202020204" pitchFamily="34" charset="0"/>
                <a:ea typeface="Calibri"/>
                <a:cs typeface="Arial" panose="020B0604020202020204" pitchFamily="34" charset="0"/>
                <a:sym typeface="Calibri"/>
              </a:rPr>
              <a:t>?</a:t>
            </a:r>
            <a:endParaRPr lang="en-US" sz="2571" dirty="0">
              <a:solidFill>
                <a:srgbClr val="005493"/>
              </a:solidFill>
              <a:latin typeface="Arial" panose="020B0604020202020204" pitchFamily="34" charset="0"/>
              <a:ea typeface="Calibri"/>
              <a:cs typeface="Arial" panose="020B0604020202020204" pitchFamily="34" charset="0"/>
              <a:sym typeface="Calibri"/>
            </a:endParaRPr>
          </a:p>
          <a:p>
            <a:pPr marL="6803"/>
            <a:endParaRPr sz="2571" dirty="0">
              <a:solidFill>
                <a:srgbClr val="005493"/>
              </a:solidFill>
              <a:latin typeface="Arial" panose="020B0604020202020204" pitchFamily="34" charset="0"/>
              <a:ea typeface="Calibri"/>
              <a:cs typeface="Arial" panose="020B0604020202020204" pitchFamily="34" charset="0"/>
              <a:sym typeface="Calibri"/>
            </a:endParaRPr>
          </a:p>
          <a:p>
            <a:pPr marR="243221">
              <a:lnSpc>
                <a:spcPct val="150000"/>
              </a:lnSpc>
              <a:buClr>
                <a:schemeClr val="dk1"/>
              </a:buClr>
              <a:buSzPts val="1100"/>
            </a:pPr>
            <a:r>
              <a:rPr lang="en-US" sz="2571" dirty="0" smtClean="0">
                <a:solidFill>
                  <a:srgbClr val="005493"/>
                </a:solidFill>
                <a:latin typeface="Arial" panose="020B0604020202020204" pitchFamily="34" charset="0"/>
                <a:ea typeface="Calibri"/>
                <a:cs typeface="Arial" panose="020B0604020202020204" pitchFamily="34" charset="0"/>
                <a:sym typeface="Courier New"/>
              </a:rPr>
              <a:t>	1. The code that imported the data did not yield an error</a:t>
            </a:r>
          </a:p>
          <a:p>
            <a:pPr marR="243221">
              <a:lnSpc>
                <a:spcPct val="150000"/>
              </a:lnSpc>
              <a:buClr>
                <a:schemeClr val="dk1"/>
              </a:buClr>
              <a:buSzPts val="1100"/>
            </a:pPr>
            <a:r>
              <a:rPr lang="en-US" sz="2571" dirty="0">
                <a:solidFill>
                  <a:srgbClr val="005493"/>
                </a:solidFill>
                <a:latin typeface="Arial" panose="020B0604020202020204" pitchFamily="34" charset="0"/>
                <a:ea typeface="Calibri"/>
                <a:cs typeface="Arial" panose="020B0604020202020204" pitchFamily="34" charset="0"/>
                <a:sym typeface="Courier New"/>
              </a:rPr>
              <a:t>	</a:t>
            </a:r>
            <a:r>
              <a:rPr lang="en-US" sz="2571" dirty="0" smtClean="0">
                <a:solidFill>
                  <a:srgbClr val="005493"/>
                </a:solidFill>
                <a:latin typeface="Arial" panose="020B0604020202020204" pitchFamily="34" charset="0"/>
                <a:ea typeface="Calibri"/>
                <a:cs typeface="Arial" panose="020B0604020202020204" pitchFamily="34" charset="0"/>
                <a:sym typeface="Courier New"/>
              </a:rPr>
              <a:t>2. Code that references `</a:t>
            </a:r>
            <a:r>
              <a:rPr lang="en-US" sz="2571" dirty="0" err="1" smtClean="0">
                <a:solidFill>
                  <a:srgbClr val="005493"/>
                </a:solidFill>
                <a:latin typeface="Arial" panose="020B0604020202020204" pitchFamily="34" charset="0"/>
                <a:ea typeface="Calibri"/>
                <a:cs typeface="Arial" panose="020B0604020202020204" pitchFamily="34" charset="0"/>
                <a:sym typeface="Courier New"/>
              </a:rPr>
              <a:t>covid_testing</a:t>
            </a:r>
            <a:r>
              <a:rPr lang="en-US" sz="2571" dirty="0" smtClean="0">
                <a:solidFill>
                  <a:srgbClr val="005493"/>
                </a:solidFill>
                <a:latin typeface="Arial" panose="020B0604020202020204" pitchFamily="34" charset="0"/>
                <a:ea typeface="Calibri"/>
                <a:cs typeface="Arial" panose="020B0604020202020204" pitchFamily="34" charset="0"/>
                <a:sym typeface="Courier New"/>
              </a:rPr>
              <a:t>` object runs without errors</a:t>
            </a:r>
          </a:p>
          <a:p>
            <a:pPr marR="243221">
              <a:lnSpc>
                <a:spcPct val="150000"/>
              </a:lnSpc>
              <a:buClr>
                <a:schemeClr val="dk1"/>
              </a:buClr>
              <a:buSzPts val="1100"/>
            </a:pPr>
            <a:r>
              <a:rPr lang="en-US" sz="2571" dirty="0">
                <a:solidFill>
                  <a:srgbClr val="005493"/>
                </a:solidFill>
                <a:latin typeface="Arial" panose="020B0604020202020204" pitchFamily="34" charset="0"/>
                <a:ea typeface="Calibri"/>
                <a:cs typeface="Arial" panose="020B0604020202020204" pitchFamily="34" charset="0"/>
                <a:sym typeface="Courier New"/>
              </a:rPr>
              <a:t>	</a:t>
            </a:r>
            <a:r>
              <a:rPr lang="en-US" sz="2571" dirty="0" smtClean="0">
                <a:solidFill>
                  <a:srgbClr val="005493"/>
                </a:solidFill>
                <a:latin typeface="Arial" panose="020B0604020202020204" pitchFamily="34" charset="0"/>
                <a:ea typeface="Calibri"/>
                <a:cs typeface="Arial" panose="020B0604020202020204" pitchFamily="34" charset="0"/>
                <a:sym typeface="Courier New"/>
              </a:rPr>
              <a:t>3. </a:t>
            </a:r>
            <a:r>
              <a:rPr lang="en-US" sz="2571" dirty="0">
                <a:solidFill>
                  <a:srgbClr val="005493"/>
                </a:solidFill>
                <a:latin typeface="Arial" panose="020B0604020202020204" pitchFamily="34" charset="0"/>
                <a:ea typeface="Calibri"/>
                <a:cs typeface="Arial" panose="020B0604020202020204" pitchFamily="34" charset="0"/>
                <a:sym typeface="Courier New"/>
              </a:rPr>
              <a:t>The </a:t>
            </a:r>
            <a:r>
              <a:rPr lang="en-US" sz="2571" dirty="0" smtClean="0">
                <a:solidFill>
                  <a:srgbClr val="005493"/>
                </a:solidFill>
                <a:latin typeface="Arial" panose="020B0604020202020204" pitchFamily="34" charset="0"/>
                <a:ea typeface="Calibri"/>
                <a:cs typeface="Arial" panose="020B0604020202020204" pitchFamily="34" charset="0"/>
                <a:sym typeface="Courier New"/>
              </a:rPr>
              <a:t>`</a:t>
            </a:r>
            <a:r>
              <a:rPr lang="en-US" sz="2571" dirty="0" err="1" smtClean="0">
                <a:solidFill>
                  <a:srgbClr val="005493"/>
                </a:solidFill>
                <a:latin typeface="Arial" panose="020B0604020202020204" pitchFamily="34" charset="0"/>
                <a:ea typeface="Calibri"/>
                <a:cs typeface="Arial" panose="020B0604020202020204" pitchFamily="34" charset="0"/>
                <a:sym typeface="Courier New"/>
              </a:rPr>
              <a:t>covid_testing</a:t>
            </a:r>
            <a:r>
              <a:rPr lang="en-US" sz="2571" dirty="0" smtClean="0">
                <a:solidFill>
                  <a:srgbClr val="005493"/>
                </a:solidFill>
                <a:latin typeface="Arial" panose="020B0604020202020204" pitchFamily="34" charset="0"/>
                <a:ea typeface="Calibri"/>
                <a:cs typeface="Arial" panose="020B0604020202020204" pitchFamily="34" charset="0"/>
                <a:sym typeface="Courier New"/>
              </a:rPr>
              <a:t>` </a:t>
            </a:r>
            <a:r>
              <a:rPr lang="en-US" sz="2571" dirty="0">
                <a:solidFill>
                  <a:srgbClr val="005493"/>
                </a:solidFill>
                <a:latin typeface="Arial" panose="020B0604020202020204" pitchFamily="34" charset="0"/>
                <a:ea typeface="Calibri"/>
                <a:cs typeface="Arial" panose="020B0604020202020204" pitchFamily="34" charset="0"/>
                <a:sym typeface="Courier New"/>
              </a:rPr>
              <a:t>object is present in the environment pane</a:t>
            </a:r>
          </a:p>
          <a:p>
            <a:pPr marR="243221">
              <a:lnSpc>
                <a:spcPct val="150000"/>
              </a:lnSpc>
              <a:buClr>
                <a:schemeClr val="dk1"/>
              </a:buClr>
              <a:buSzPts val="1100"/>
            </a:pPr>
            <a:r>
              <a:rPr lang="en-US" sz="2571" dirty="0" smtClean="0">
                <a:solidFill>
                  <a:srgbClr val="005493"/>
                </a:solidFill>
                <a:latin typeface="Arial" panose="020B0604020202020204" pitchFamily="34" charset="0"/>
                <a:ea typeface="Calibri"/>
                <a:cs typeface="Arial" panose="020B0604020202020204" pitchFamily="34" charset="0"/>
                <a:sym typeface="Courier New"/>
              </a:rPr>
              <a:t>	</a:t>
            </a:r>
            <a:r>
              <a:rPr lang="en-US" sz="2571" b="1" dirty="0" smtClean="0">
                <a:solidFill>
                  <a:srgbClr val="005493"/>
                </a:solidFill>
                <a:latin typeface="Arial" panose="020B0604020202020204" pitchFamily="34" charset="0"/>
                <a:ea typeface="Calibri"/>
                <a:cs typeface="Arial" panose="020B0604020202020204" pitchFamily="34" charset="0"/>
                <a:sym typeface="Courier New"/>
              </a:rPr>
              <a:t>4. All of the above</a:t>
            </a:r>
            <a:endParaRPr lang="en-US" sz="2571" b="1" dirty="0">
              <a:solidFill>
                <a:srgbClr val="005493"/>
              </a:solidFill>
              <a:latin typeface="Arial" panose="020B0604020202020204" pitchFamily="34" charset="0"/>
              <a:ea typeface="Calibri"/>
              <a:cs typeface="Arial" panose="020B0604020202020204" pitchFamily="34" charset="0"/>
              <a:sym typeface="Courier New"/>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r>
              <a:rPr lang="en-US" sz="5196" dirty="0" smtClean="0">
                <a:solidFill>
                  <a:srgbClr val="005493"/>
                </a:solidFill>
                <a:latin typeface="Arial" panose="020B0604020202020204" pitchFamily="34" charset="0"/>
                <a:ea typeface="Calibri"/>
                <a:cs typeface="Arial" panose="020B0604020202020204" pitchFamily="34" charset="0"/>
                <a:sym typeface="Calibri"/>
              </a:rPr>
              <a:t>Your Turn </a:t>
            </a:r>
            <a:r>
              <a:rPr lang="en-US" sz="5196" dirty="0">
                <a:solidFill>
                  <a:srgbClr val="005493"/>
                </a:solidFill>
                <a:latin typeface="Arial" panose="020B0604020202020204" pitchFamily="34" charset="0"/>
                <a:ea typeface="Calibri"/>
                <a:cs typeface="Arial" panose="020B0604020202020204" pitchFamily="34" charset="0"/>
                <a:sym typeface="Calibri"/>
              </a:rPr>
              <a:t>1</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Tree>
    <p:extLst>
      <p:ext uri="{BB962C8B-B14F-4D97-AF65-F5344CB8AC3E}">
        <p14:creationId xmlns:p14="http://schemas.microsoft.com/office/powerpoint/2010/main" val="37832878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3063306"/>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2897238" y="1480374"/>
            <a:ext cx="7508065"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Conditionally replace values in a column</a:t>
            </a:r>
            <a:endParaRPr sz="3200" dirty="0">
              <a:latin typeface="Calibri"/>
              <a:ea typeface="Calibri"/>
              <a:cs typeface="Calibri"/>
              <a:sym typeface="Calibri"/>
            </a:endParaRPr>
          </a:p>
        </p:txBody>
      </p:sp>
      <p:sp>
        <p:nvSpPr>
          <p:cNvPr id="14" name="Rectangle 13"/>
          <p:cNvSpPr/>
          <p:nvPr/>
        </p:nvSpPr>
        <p:spPr>
          <a:xfrm>
            <a:off x="777239" y="2330166"/>
            <a:ext cx="11057409" cy="2800767"/>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proc_code</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endPar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endParaRPr>
          </a:p>
          <a:p>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ifelse(</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proc_code</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%in% c("CBC","CBD"), 	          </a:t>
            </a:r>
            <a:r>
              <a:rPr lang="fr-FR"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"CBC", </a:t>
            </a:r>
          </a:p>
          <a:p>
            <a:r>
              <a:rPr lang="fr-FR" sz="3200" dirty="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proc_code))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endParaRPr lang="en-US" sz="3200" dirty="0">
              <a:solidFill>
                <a:schemeClr val="accent2"/>
              </a:solidFill>
              <a:latin typeface="Consolas" panose="020B0609020204030204" pitchFamily="49" charset="0"/>
              <a:ea typeface="Courier New"/>
              <a:cs typeface="Consolas" panose="020B0609020204030204" pitchFamily="49" charset="0"/>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9" name="Google Shape;137;p17"/>
          <p:cNvSpPr/>
          <p:nvPr/>
        </p:nvSpPr>
        <p:spPr>
          <a:xfrm rot="10800000">
            <a:off x="7879079" y="2453640"/>
            <a:ext cx="3017519" cy="95340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3226382" y="3578199"/>
            <a:ext cx="8513379" cy="1546025"/>
          </a:xfrm>
          <a:prstGeom prst="rect">
            <a:avLst/>
          </a:prstGeom>
        </p:spPr>
      </p:pic>
      <p:sp>
        <p:nvSpPr>
          <p:cNvPr id="10" name="Google Shape;138;p17"/>
          <p:cNvSpPr txBox="1"/>
          <p:nvPr/>
        </p:nvSpPr>
        <p:spPr>
          <a:xfrm>
            <a:off x="8028290" y="244252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logical statement</a:t>
            </a:r>
            <a:endParaRPr sz="2800" dirty="0">
              <a:latin typeface="Trebuchet MS"/>
              <a:ea typeface="Trebuchet MS"/>
              <a:cs typeface="Trebuchet MS"/>
              <a:sym typeface="Trebuchet MS"/>
            </a:endParaRPr>
          </a:p>
        </p:txBody>
      </p:sp>
      <p:sp>
        <p:nvSpPr>
          <p:cNvPr id="11" name="Google Shape;137;p17"/>
          <p:cNvSpPr/>
          <p:nvPr/>
        </p:nvSpPr>
        <p:spPr>
          <a:xfrm rot="16200000">
            <a:off x="7557769" y="2709041"/>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2" name="Google Shape;138;p17"/>
          <p:cNvSpPr txBox="1"/>
          <p:nvPr/>
        </p:nvSpPr>
        <p:spPr>
          <a:xfrm>
            <a:off x="7489093" y="413140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value if true</a:t>
            </a:r>
            <a:endParaRPr sz="2800" dirty="0">
              <a:latin typeface="Trebuchet MS"/>
              <a:ea typeface="Trebuchet MS"/>
              <a:cs typeface="Trebuchet MS"/>
              <a:sym typeface="Trebuchet MS"/>
            </a:endParaRPr>
          </a:p>
        </p:txBody>
      </p:sp>
      <p:sp>
        <p:nvSpPr>
          <p:cNvPr id="13" name="Google Shape;137;p17"/>
          <p:cNvSpPr/>
          <p:nvPr/>
        </p:nvSpPr>
        <p:spPr>
          <a:xfrm rot="5400000">
            <a:off x="2566952" y="3061685"/>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6" name="Google Shape;138;p17"/>
          <p:cNvSpPr txBox="1"/>
          <p:nvPr/>
        </p:nvSpPr>
        <p:spPr>
          <a:xfrm>
            <a:off x="1219437" y="4472426"/>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value if false</a:t>
            </a:r>
            <a:endParaRPr sz="2800" dirty="0">
              <a:latin typeface="Trebuchet MS"/>
              <a:ea typeface="Trebuchet MS"/>
              <a:cs typeface="Trebuchet MS"/>
              <a:sym typeface="Trebuchet MS"/>
            </a:endParaRPr>
          </a:p>
        </p:txBody>
      </p:sp>
      <p:sp>
        <p:nvSpPr>
          <p:cNvPr id="3" name="Slide Number Placeholder 2"/>
          <p:cNvSpPr>
            <a:spLocks noGrp="1"/>
          </p:cNvSpPr>
          <p:nvPr>
            <p:ph type="sldNum" idx="12"/>
          </p:nvPr>
        </p:nvSpPr>
        <p:spPr/>
        <p:txBody>
          <a:bodyPr/>
          <a:lstStyle/>
          <a:p>
            <a:fld id="{00000000-1234-1234-1234-123412341234}" type="slidenum">
              <a:rPr lang="en-US" smtClean="0"/>
              <a:pPr/>
              <a:t>80</a:t>
            </a:fld>
            <a:endParaRPr lang="en-US"/>
          </a:p>
        </p:txBody>
      </p:sp>
    </p:spTree>
    <p:extLst>
      <p:ext uri="{BB962C8B-B14F-4D97-AF65-F5344CB8AC3E}">
        <p14:creationId xmlns:p14="http://schemas.microsoft.com/office/powerpoint/2010/main" val="3902931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9" name="data-transformation.001.png"/>
          <p:cNvPicPr>
            <a:picLocks noChangeAspect="1"/>
          </p:cNvPicPr>
          <p:nvPr/>
        </p:nvPicPr>
        <p:blipFill>
          <a:blip r:embed="rId2">
            <a:extLst/>
          </a:blip>
          <a:stretch>
            <a:fillRect/>
          </a:stretch>
        </p:blipFill>
        <p:spPr>
          <a:xfrm>
            <a:off x="3606527" y="2446343"/>
            <a:ext cx="4996330" cy="3860801"/>
          </a:xfrm>
          <a:prstGeom prst="rect">
            <a:avLst/>
          </a:prstGeom>
          <a:ln w="25400">
            <a:solidFill>
              <a:srgbClr val="000000"/>
            </a:solidFill>
            <a:miter lim="400000"/>
          </a:ln>
        </p:spPr>
      </p:pic>
      <p:pic>
        <p:nvPicPr>
          <p:cNvPr id="1110" name="pdf-dplyr.pdf"/>
          <p:cNvPicPr>
            <a:picLocks noChangeAspect="1"/>
          </p:cNvPicPr>
          <p:nvPr/>
        </p:nvPicPr>
        <p:blipFill>
          <a:blip r:embed="rId3">
            <a:extLst/>
          </a:blip>
          <a:stretch>
            <a:fillRect/>
          </a:stretch>
        </p:blipFill>
        <p:spPr>
          <a:xfrm>
            <a:off x="11226146" y="5861265"/>
            <a:ext cx="768351" cy="890514"/>
          </a:xfrm>
          <a:prstGeom prst="rect">
            <a:avLst/>
          </a:prstGeom>
          <a:ln w="12700">
            <a:miter lim="400000"/>
          </a:ln>
        </p:spPr>
      </p:pic>
      <p:pic>
        <p:nvPicPr>
          <p:cNvPr id="1111" name="Picture 1110"/>
          <p:cNvPicPr>
            <a:picLocks/>
          </p:cNvPicPr>
          <p:nvPr/>
        </p:nvPicPr>
        <p:blipFill>
          <a:blip r:embed="rId4">
            <a:extLst/>
          </a:blip>
          <a:stretch>
            <a:fillRect/>
          </a:stretch>
        </p:blipFill>
        <p:spPr>
          <a:xfrm>
            <a:off x="8444327" y="3498101"/>
            <a:ext cx="781523" cy="999981"/>
          </a:xfrm>
          <a:prstGeom prst="rect">
            <a:avLst/>
          </a:prstGeom>
        </p:spPr>
      </p:pic>
      <p:sp>
        <p:nvSpPr>
          <p:cNvPr id="1113" name="Shape 1113"/>
          <p:cNvSpPr txBox="1"/>
          <p:nvPr/>
        </p:nvSpPr>
        <p:spPr>
          <a:xfrm rot="20517336">
            <a:off x="9106310" y="3779343"/>
            <a:ext cx="865854" cy="2337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nSpc>
                <a:spcPct val="70000"/>
              </a:lnSpc>
              <a:defRPr sz="3000">
                <a:solidFill>
                  <a:schemeClr val="accent4">
                    <a:hueOff val="384618"/>
                    <a:satOff val="3869"/>
                    <a:lumOff val="5802"/>
                  </a:schemeClr>
                </a:solidFill>
                <a:latin typeface="Helvetica"/>
                <a:ea typeface="Helvetica"/>
                <a:cs typeface="Helvetica"/>
                <a:sym typeface="Helvetica"/>
              </a:defRPr>
            </a:lvl1pPr>
          </a:lstStyle>
          <a:p>
            <a:r>
              <a:rPr sz="1500"/>
              <a:t>on back</a:t>
            </a:r>
          </a:p>
        </p:txBody>
      </p:sp>
      <p:sp>
        <p:nvSpPr>
          <p:cNvPr id="1114" name="Shape 1114"/>
          <p:cNvSpPr txBox="1"/>
          <p:nvPr/>
        </p:nvSpPr>
        <p:spPr>
          <a:xfrm>
            <a:off x="3951962" y="169134"/>
            <a:ext cx="7345960" cy="119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fontScale="92500"/>
          </a:bodyPr>
          <a:lstStyle>
            <a:lvl1pPr>
              <a:defRPr sz="10000">
                <a:latin typeface="Helvetica"/>
                <a:ea typeface="Helvetica"/>
                <a:cs typeface="Helvetica"/>
                <a:sym typeface="Helvetica"/>
              </a:defRPr>
            </a:lvl1pPr>
          </a:lstStyle>
          <a:p>
            <a:r>
              <a:rPr lang="en-US" sz="5000" dirty="0" smtClean="0"/>
              <a:t>F</a:t>
            </a:r>
            <a:r>
              <a:rPr sz="5000" dirty="0" smtClean="0"/>
              <a:t>unctions</a:t>
            </a:r>
            <a:r>
              <a:rPr lang="en-US" sz="5000" dirty="0" smtClean="0"/>
              <a:t> to use in mutate()</a:t>
            </a:r>
            <a:endParaRPr sz="5000" dirty="0"/>
          </a:p>
        </p:txBody>
      </p:sp>
      <p:sp>
        <p:nvSpPr>
          <p:cNvPr id="1116" name="Shape 1116"/>
          <p:cNvSpPr/>
          <p:nvPr/>
        </p:nvSpPr>
        <p:spPr>
          <a:xfrm>
            <a:off x="3340641" y="910402"/>
            <a:ext cx="1526157" cy="5719584"/>
          </a:xfrm>
          <a:custGeom>
            <a:avLst/>
            <a:gdLst/>
            <a:ahLst/>
            <a:cxnLst>
              <a:cxn ang="0">
                <a:pos x="wd2" y="hd2"/>
              </a:cxn>
              <a:cxn ang="5400000">
                <a:pos x="wd2" y="hd2"/>
              </a:cxn>
              <a:cxn ang="10800000">
                <a:pos x="wd2" y="hd2"/>
              </a:cxn>
              <a:cxn ang="16200000">
                <a:pos x="wd2" y="hd2"/>
              </a:cxn>
            </a:cxnLst>
            <a:rect l="0" t="0" r="r" b="b"/>
            <a:pathLst>
              <a:path w="21600" h="21600" extrusionOk="0">
                <a:moveTo>
                  <a:pt x="101" y="0"/>
                </a:moveTo>
                <a:lnTo>
                  <a:pt x="21483" y="6501"/>
                </a:lnTo>
                <a:lnTo>
                  <a:pt x="21600" y="18851"/>
                </a:lnTo>
                <a:lnTo>
                  <a:pt x="0" y="21600"/>
                </a:lnTo>
                <a:lnTo>
                  <a:pt x="101"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sz="2800"/>
          </a:p>
        </p:txBody>
      </p:sp>
      <p:sp>
        <p:nvSpPr>
          <p:cNvPr id="1117" name="Shape 1117"/>
          <p:cNvSpPr/>
          <p:nvPr/>
        </p:nvSpPr>
        <p:spPr>
          <a:xfrm>
            <a:off x="3682517" y="2649805"/>
            <a:ext cx="1188760" cy="3259975"/>
          </a:xfrm>
          <a:prstGeom prst="rect">
            <a:avLst/>
          </a:prstGeom>
          <a:solidFill>
            <a:srgbClr val="53585F">
              <a:alpha val="60770"/>
            </a:srgbClr>
          </a:solidFill>
          <a:ln w="25400">
            <a:miter lim="400000"/>
          </a:ln>
        </p:spPr>
        <p:txBody>
          <a:bodyPr lIns="35719" tIns="35719" rIns="35719" bIns="35719" anchor="ct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1118" name="data-transformation.pdf"/>
          <p:cNvPicPr>
            <a:picLocks noChangeAspect="1"/>
          </p:cNvPicPr>
          <p:nvPr/>
        </p:nvPicPr>
        <p:blipFill>
          <a:blip r:embed="rId5">
            <a:extLst/>
          </a:blip>
          <a:srcRect l="880" t="5920" r="74437" b="12435"/>
          <a:stretch>
            <a:fillRect/>
          </a:stretch>
        </p:blipFill>
        <p:spPr>
          <a:xfrm>
            <a:off x="1130548" y="922392"/>
            <a:ext cx="2233626" cy="5709204"/>
          </a:xfrm>
          <a:prstGeom prst="rect">
            <a:avLst/>
          </a:prstGeom>
          <a:ln w="25400">
            <a:solidFill>
              <a:srgbClr val="000000"/>
            </a:solidFill>
            <a:miter lim="400000"/>
          </a:ln>
        </p:spPr>
      </p:pic>
      <p:sp>
        <p:nvSpPr>
          <p:cNvPr id="1119" name="Shape 1119"/>
          <p:cNvSpPr txBox="1"/>
          <p:nvPr/>
        </p:nvSpPr>
        <p:spPr>
          <a:xfrm>
            <a:off x="5739265" y="6331936"/>
            <a:ext cx="541816" cy="53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a:defRPr sz="6000">
                <a:solidFill>
                  <a:srgbClr val="A6AAA9"/>
                </a:solidFill>
                <a:latin typeface="Helvetica"/>
                <a:ea typeface="Helvetica"/>
                <a:cs typeface="Helvetica"/>
                <a:sym typeface="Helvetica"/>
              </a:defRPr>
            </a:lvl1pPr>
          </a:lstStyle>
          <a:p>
            <a:fld id="{86CB4B4D-7CA3-9044-876B-883B54F8677D}" type="slidenum">
              <a:rPr sz="3000"/>
              <a:t>81</a:t>
            </a:fld>
            <a:endParaRPr sz="3000"/>
          </a:p>
        </p:txBody>
      </p:sp>
    </p:spTree>
    <p:extLst>
      <p:ext uri="{BB962C8B-B14F-4D97-AF65-F5344CB8AC3E}">
        <p14:creationId xmlns:p14="http://schemas.microsoft.com/office/powerpoint/2010/main" val="443265727"/>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txBox="1">
            <a:spLocks noGrp="1"/>
          </p:cNvSpPr>
          <p:nvPr>
            <p:ph type="title"/>
          </p:nvPr>
        </p:nvSpPr>
        <p:spPr>
          <a:xfrm>
            <a:off x="415600" y="2187277"/>
            <a:ext cx="11360801" cy="2483446"/>
          </a:xfrm>
          <a:prstGeom prst="rect">
            <a:avLst/>
          </a:prstGeom>
        </p:spPr>
        <p:txBody>
          <a:bodyPr>
            <a:normAutofit fontScale="90000"/>
          </a:bodyPr>
          <a:lstStyle>
            <a:lvl1pPr>
              <a:defRPr sz="20000" b="1"/>
            </a:lvl1pPr>
          </a:lstStyle>
          <a:p>
            <a:r>
              <a:rPr dirty="0"/>
              <a:t>dplyr</a:t>
            </a:r>
          </a:p>
        </p:txBody>
      </p:sp>
      <p:pic>
        <p:nvPicPr>
          <p:cNvPr id="300" name="image2.png"/>
          <p:cNvPicPr>
            <a:picLocks noChangeAspect="1"/>
          </p:cNvPicPr>
          <p:nvPr/>
        </p:nvPicPr>
        <p:blipFill>
          <a:blip r:embed="rId2">
            <a:alphaModFix amt="5000"/>
            <a:extLst/>
          </a:blip>
          <a:stretch>
            <a:fillRect/>
          </a:stretch>
        </p:blipFill>
        <p:spPr>
          <a:xfrm>
            <a:off x="8722767" y="3553866"/>
            <a:ext cx="3812134" cy="3812134"/>
          </a:xfrm>
          <a:prstGeom prst="rect">
            <a:avLst/>
          </a:prstGeom>
          <a:ln w="12700">
            <a:miter lim="400000"/>
          </a:ln>
        </p:spPr>
      </p:pic>
      <p:sp>
        <p:nvSpPr>
          <p:cNvPr id="2" name="Slide Number Placeholder 1"/>
          <p:cNvSpPr>
            <a:spLocks noGrp="1"/>
          </p:cNvSpPr>
          <p:nvPr>
            <p:ph type="sldNum" sz="quarter" idx="2"/>
          </p:nvPr>
        </p:nvSpPr>
        <p:spPr/>
        <p:txBody>
          <a:bodyPr/>
          <a:lstStyle/>
          <a:p>
            <a:fld id="{86CB4B4D-7CA3-9044-876B-883B54F8677D}" type="slidenum">
              <a:rPr lang="en-US" smtClean="0"/>
              <a:t>9</a:t>
            </a:fld>
            <a:endParaRPr lang="en-US"/>
          </a:p>
        </p:txBody>
      </p:sp>
    </p:spTree>
    <p:extLst>
      <p:ext uri="{BB962C8B-B14F-4D97-AF65-F5344CB8AC3E}">
        <p14:creationId xmlns:p14="http://schemas.microsoft.com/office/powerpoint/2010/main" val="120084617"/>
      </p:ext>
    </p:extLst>
  </p:cSld>
  <p:clrMapOvr>
    <a:masterClrMapping/>
  </p:clrMapOvr>
  <p:transition spd="med"/>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39656</TotalTime>
  <Words>5448</Words>
  <Application>Microsoft Office PowerPoint</Application>
  <PresentationFormat>Widescreen</PresentationFormat>
  <Paragraphs>864</Paragraphs>
  <Slides>81</Slides>
  <Notes>71</Notes>
  <HiddenSlides>2</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81</vt:i4>
      </vt:variant>
    </vt:vector>
  </HeadingPairs>
  <TitlesOfParts>
    <vt:vector size="99" baseType="lpstr">
      <vt:lpstr>Arial</vt:lpstr>
      <vt:lpstr>Arial Narrow</vt:lpstr>
      <vt:lpstr>Calibri</vt:lpstr>
      <vt:lpstr>Cambria</vt:lpstr>
      <vt:lpstr>Consolas</vt:lpstr>
      <vt:lpstr>Courier New</vt:lpstr>
      <vt:lpstr>Gill Sans</vt:lpstr>
      <vt:lpstr>Helvetica</vt:lpstr>
      <vt:lpstr>Helvetica Neue</vt:lpstr>
      <vt:lpstr>Monaco</vt:lpstr>
      <vt:lpstr>Times New Roman</vt:lpstr>
      <vt:lpstr>Trebuchet MS</vt:lpstr>
      <vt:lpstr>Tw Cen MT</vt:lpstr>
      <vt:lpstr>Tw Cen MT Condensed</vt:lpstr>
      <vt:lpstr>Verdana</vt:lpstr>
      <vt:lpstr>Wingdings 3</vt:lpstr>
      <vt:lpstr>Office Theme</vt:lpstr>
      <vt:lpstr>Integral</vt:lpstr>
      <vt:lpstr>Data Transformation in R</vt:lpstr>
      <vt:lpstr>PowerPoint Presentation</vt:lpstr>
      <vt:lpstr>Goals and Objectives</vt:lpstr>
      <vt:lpstr>Typical Data Science Pipeline</vt:lpstr>
      <vt:lpstr>What is a “Tidy” Data Frame</vt:lpstr>
      <vt:lpstr>PowerPoint Presentation</vt:lpstr>
      <vt:lpstr>PowerPoint Presentation</vt:lpstr>
      <vt:lpstr>PowerPoint Presentation</vt:lpstr>
      <vt:lpstr>dplyr</vt:lpstr>
      <vt:lpstr>Transform Data with</vt:lpstr>
      <vt:lpstr>dplyr</vt:lpstr>
      <vt:lpstr>dplyr: a grammar for transforming data</vt:lpstr>
      <vt:lpstr>common syntax</vt:lpstr>
      <vt:lpstr>Isolating data</vt:lpstr>
      <vt:lpstr>Isolating data</vt:lpstr>
      <vt:lpstr>select()</vt:lpstr>
      <vt:lpstr>select()</vt:lpstr>
      <vt:lpstr>select()</vt:lpstr>
      <vt:lpstr>PowerPoint Presentation</vt:lpstr>
      <vt:lpstr>PowerPoint Presentation</vt:lpstr>
      <vt:lpstr>PowerPoint Presentation</vt:lpstr>
      <vt:lpstr>PowerPoint Presentation</vt:lpstr>
      <vt:lpstr>select(covid_testing, first_name)</vt:lpstr>
      <vt:lpstr>PowerPoint Presentation</vt:lpstr>
      <vt:lpstr>PowerPoint Presentation</vt:lpstr>
      <vt:lpstr>Your Turn 3</vt:lpstr>
      <vt:lpstr>Your Turn 3</vt:lpstr>
      <vt:lpstr>filter()</vt:lpstr>
      <vt:lpstr>filter()</vt:lpstr>
      <vt:lpstr>common syntax</vt:lpstr>
      <vt:lpstr>PowerPoint Presentation</vt:lpstr>
      <vt:lpstr>PowerPoint Presentation</vt:lpstr>
      <vt:lpstr>PowerPoint Presentation</vt:lpstr>
      <vt:lpstr>filter()</vt:lpstr>
      <vt:lpstr>PowerPoint Presentation</vt:lpstr>
      <vt:lpstr>PowerPoint Presentation</vt:lpstr>
      <vt:lpstr>PowerPoint Presentation</vt:lpstr>
      <vt:lpstr>PowerPoint Presentation</vt:lpstr>
      <vt:lpstr>filter()</vt:lpstr>
      <vt:lpstr>Pop Quiz</vt:lpstr>
      <vt:lpstr>Pop Quiz</vt:lpstr>
      <vt:lpstr>Pop Quiz</vt:lpstr>
      <vt:lpstr>Pop Quiz</vt:lpstr>
      <vt:lpstr>Logical tests</vt:lpstr>
      <vt:lpstr>PowerPoint Presentation</vt:lpstr>
      <vt:lpstr>PowerPoint Presentation</vt:lpstr>
      <vt:lpstr>Boolean operators</vt:lpstr>
      <vt:lpstr>filter() variants</vt:lpstr>
      <vt:lpstr>arrange()</vt:lpstr>
      <vt:lpstr>arrange()</vt:lpstr>
      <vt:lpstr>arrange()</vt:lpstr>
      <vt:lpstr>PowerPoint Presentation</vt:lpstr>
      <vt:lpstr>PowerPoint Presentation</vt:lpstr>
      <vt:lpstr>PowerPoint Presentation</vt:lpstr>
      <vt:lpstr>PowerPoint Presentation</vt:lpstr>
      <vt:lpstr>PowerPoint Presentation</vt:lpstr>
      <vt:lpstr>%&gt;%</vt:lpstr>
      <vt:lpstr>Data Analysis Steps</vt:lpstr>
      <vt:lpstr>Data Analysis Steps</vt:lpstr>
      <vt:lpstr>The Pipe Operator %&gt;%</vt:lpstr>
      <vt:lpstr>Data Analysis Steps</vt:lpstr>
      <vt:lpstr>Data Analysis Steps</vt:lpstr>
      <vt:lpstr>Shortcut to type %&gt;% </vt:lpstr>
      <vt:lpstr>Scene</vt:lpstr>
      <vt:lpstr>PowerPoint Presentation</vt:lpstr>
      <vt:lpstr>PowerPoint Presentation</vt:lpstr>
      <vt:lpstr>Isolating data</vt:lpstr>
      <vt:lpstr>Deriving Data</vt:lpstr>
      <vt:lpstr>What is the average and SD in total turnaround time by clinic?</vt:lpstr>
      <vt:lpstr>Breaking down the analytical question</vt:lpstr>
      <vt:lpstr>Deriving data</vt:lpstr>
      <vt:lpstr>mutate()</vt:lpstr>
      <vt:lpstr>mutate()</vt:lpstr>
      <vt:lpstr>mutate()</vt:lpstr>
      <vt:lpstr>mutate()</vt:lpstr>
      <vt:lpstr>PowerPoint Presentation</vt:lpstr>
      <vt:lpstr>PowerPoint Presentation</vt:lpstr>
      <vt:lpstr>mutate()</vt:lpstr>
      <vt:lpstr>data types in R</vt:lpstr>
      <vt:lpstr>mutate()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230</cp:revision>
  <cp:lastPrinted>2019-05-03T14:53:33Z</cp:lastPrinted>
  <dcterms:modified xsi:type="dcterms:W3CDTF">2020-07-09T01:39:06Z</dcterms:modified>
</cp:coreProperties>
</file>